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handoutMasterIdLst>
    <p:handoutMasterId r:id="rId28"/>
  </p:handoutMasterIdLst>
  <p:sldIdLst>
    <p:sldId id="259" r:id="rId5"/>
    <p:sldId id="265" r:id="rId6"/>
    <p:sldId id="260" r:id="rId7"/>
    <p:sldId id="261" r:id="rId8"/>
    <p:sldId id="262" r:id="rId9"/>
    <p:sldId id="273" r:id="rId10"/>
    <p:sldId id="263" r:id="rId11"/>
    <p:sldId id="264" r:id="rId12"/>
    <p:sldId id="266" r:id="rId13"/>
    <p:sldId id="267" r:id="rId14"/>
    <p:sldId id="269" r:id="rId15"/>
    <p:sldId id="268" r:id="rId16"/>
    <p:sldId id="289" r:id="rId17"/>
    <p:sldId id="270" r:id="rId18"/>
    <p:sldId id="271" r:id="rId19"/>
    <p:sldId id="272" r:id="rId20"/>
    <p:sldId id="274" r:id="rId21"/>
    <p:sldId id="276" r:id="rId22"/>
    <p:sldId id="278" r:id="rId23"/>
    <p:sldId id="284" r:id="rId24"/>
    <p:sldId id="285" r:id="rId25"/>
    <p:sldId id="283"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os, Miguel" initials="M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67794" autoAdjust="0"/>
  </p:normalViewPr>
  <p:slideViewPr>
    <p:cSldViewPr>
      <p:cViewPr>
        <p:scale>
          <a:sx n="100" d="100"/>
          <a:sy n="100" d="100"/>
        </p:scale>
        <p:origin x="-869" y="5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GB"/>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4957D8AB-7966-458C-9BE3-02C18DF0CBED}" type="datetimeFigureOut">
              <a:rPr lang="en-US" smtClean="0"/>
              <a:pPr/>
              <a:t>6/5/2013</a:t>
            </a:fld>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GB"/>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587790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5DC285-F2C7-43EB-8980-030AF7421F74}" type="datetimeFigureOut">
              <a:rPr lang="en-US" smtClean="0"/>
              <a:pPr/>
              <a:t>6/5/2013</a:t>
            </a:fld>
            <a:endParaRPr lang="en-GB"/>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53534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Greetings, introduce subject </a:t>
            </a:r>
            <a:r>
              <a:rPr lang="en-US" baseline="0" smtClean="0"/>
              <a:t>and presenter.</a:t>
            </a:r>
            <a:endParaRPr lang="en-US" baseline="0" dirty="0" smtClean="0"/>
          </a:p>
          <a:p>
            <a:endParaRPr lang="en-US" b="1" dirty="0" smtClean="0">
              <a:solidFill>
                <a:srgbClr val="FF0000"/>
              </a:solidFill>
            </a:endParaRPr>
          </a:p>
          <a:p>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a:t>
            </a:fld>
            <a:endParaRPr lang="en-GB"/>
          </a:p>
        </p:txBody>
      </p:sp>
    </p:spTree>
    <p:extLst>
      <p:ext uri="{BB962C8B-B14F-4D97-AF65-F5344CB8AC3E}">
        <p14:creationId xmlns:p14="http://schemas.microsoft.com/office/powerpoint/2010/main" val="146018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[Click] The 2nd Highlight for the SSP chapter pertains to the planning and preparation phase for SSP implementation.</a:t>
            </a:r>
          </a:p>
          <a:p>
            <a:endParaRPr lang="en-US" sz="1500" dirty="0"/>
          </a:p>
          <a:p>
            <a:pPr marL="181225" indent="-181225">
              <a:buFont typeface="Wingdings"/>
              <a:buChar char="Ø"/>
            </a:pPr>
            <a:r>
              <a:rPr lang="en-US" sz="1500" dirty="0"/>
              <a:t>[Click] Previous </a:t>
            </a:r>
            <a:r>
              <a:rPr lang="en-US" sz="1500" dirty="0"/>
              <a:t>edition of SSP gap analysis questions (66) have been consolidated (55) &amp; updated as necessary, and they now include main text references for ease of finding guidance from related portions of the </a:t>
            </a:r>
            <a:r>
              <a:rPr lang="en-US" sz="1500" dirty="0"/>
              <a:t>SMM </a:t>
            </a:r>
          </a:p>
          <a:p>
            <a:r>
              <a:rPr lang="en-US" sz="1500" dirty="0"/>
              <a:t>[Open GAQs file] Let us have a quick glance at the new GAQs checklist format…[mention main text references. Close file]</a:t>
            </a:r>
          </a:p>
          <a:p>
            <a:endParaRPr lang="en-US" sz="1500" dirty="0"/>
          </a:p>
          <a:p>
            <a:pPr marL="181225" indent="-181225">
              <a:buFont typeface="Wingdings"/>
              <a:buChar char="Ø"/>
            </a:pPr>
            <a:r>
              <a:rPr lang="en-US" sz="1500" dirty="0"/>
              <a:t>[Click] Basic template to facilitate documentation of a gap analysis process to identify gaps and follow up actions/ tasks are now also provided (Table B &amp; C of App1).</a:t>
            </a:r>
          </a:p>
          <a:p>
            <a:r>
              <a:rPr lang="en-US" sz="1500" dirty="0"/>
              <a:t>[Open file to view the forms. Emphasize that these forms are basic. For States where there are very substantial gaps involving many tasks, processes and areas to be implemented over a few years, then such situations may be better managed and documented on project management software such as Gantt chart, etc.</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216735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Clicks] The 3rd Highlight for chapter 3 </a:t>
            </a:r>
            <a:r>
              <a:rPr lang="en-US" baseline="0" dirty="0" smtClean="0"/>
              <a:t>pertains to a phased approach towards SSP implementation. This is especially relevant for States with an immature regulatory framework and or with limited resources. A guidance Table has been included to show an appropriate spread of the 11 SSP elements and their key processes across 4 phases of SSP implementation. [Open file] Lets have a quick glance of what this 4-phased SSP implementation Table looks like…[mention SSP 11 elements spread across 4 phases. Mention that supplementary GM for each element/ process are available in chapter 3.4, besides 3.2 &amp; 3.3. Close file]</a:t>
            </a:r>
          </a:p>
          <a:p>
            <a:endParaRPr lang="en-US" baseline="0" dirty="0" smtClean="0"/>
          </a:p>
          <a:p>
            <a:r>
              <a:rPr lang="en-US" baseline="0" dirty="0" smtClean="0"/>
              <a:t>The actual sequence and timing of implementing the elements and processes would be dependent upon the outcome and scope of gaps identified by each State. For matured States, it may well be in a position to implement any outstanding gaps simultaneously, so long as resources and regulatory system maturity permit.</a:t>
            </a:r>
          </a:p>
          <a:p>
            <a:endParaRPr lang="en-US" baseline="0" dirty="0" smtClean="0"/>
          </a:p>
          <a:p>
            <a:r>
              <a:rPr lang="en-US" u="sng" baseline="0" dirty="0" smtClean="0"/>
              <a:t>Side comment if appropriate</a:t>
            </a:r>
            <a:r>
              <a:rPr lang="en-US" baseline="0" dirty="0" smtClean="0"/>
              <a:t>: It may be noted that existing SSP SARPs have been applicable since Nov 09. The same have been transferred to the draft A19. It would be prudent for States to be ready to address forth-coming CMA SSP SAAQs (and in due course PQs) as soon as possible. It may be noted that SMM SSP implementation GAQs are (logically) more exacting and comprehensive than the SSP SAAQs &amp; PQs. Hence, if SMM SSP GAQs are adequately addressed by a State, it should have no problem with the subsequent CMA SSP-PQs.</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164207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[2 Clicks] The 4th Highlight for chapter 3 pertains to guidance for the development of SSP aggregate safety indicators and its associated acceptable level of safety performance (</a:t>
            </a:r>
            <a:r>
              <a:rPr lang="en-US" sz="1300" dirty="0" err="1"/>
              <a:t>ALoSP</a:t>
            </a:r>
            <a:r>
              <a:rPr lang="en-US" sz="1300" dirty="0"/>
              <a:t>) measurement. This very pertinent guidance addresses how a State can define, express and measure its own </a:t>
            </a:r>
            <a:r>
              <a:rPr lang="en-US" sz="1300" dirty="0" err="1"/>
              <a:t>ALoSP</a:t>
            </a:r>
            <a:r>
              <a:rPr lang="en-US" sz="1300" dirty="0"/>
              <a:t>, as follows:</a:t>
            </a:r>
          </a:p>
          <a:p>
            <a:endParaRPr lang="en-US" sz="1300" dirty="0"/>
          </a:p>
          <a:p>
            <a:r>
              <a:rPr lang="en-US" sz="1300" dirty="0"/>
              <a:t>[Open SPI file]…</a:t>
            </a:r>
          </a:p>
          <a:p>
            <a:pPr marL="181225" indent="-181225">
              <a:buFont typeface="Wingdings"/>
              <a:buChar char="Ø"/>
            </a:pPr>
            <a:r>
              <a:rPr lang="en-US" sz="1300" dirty="0"/>
              <a:t>[Select Sheet 1] – Step 1 is to create a bank of viable SPIs (which can look like this sheet 1); then select a package of consolidated aggregate SPIs across all relevant sectors of the State’s aviation system… </a:t>
            </a:r>
          </a:p>
          <a:p>
            <a:pPr marL="181225" indent="-181225">
              <a:buFont typeface="Wingdings"/>
              <a:buChar char="Ø"/>
            </a:pPr>
            <a:r>
              <a:rPr lang="en-US" sz="1300" dirty="0"/>
              <a:t>[Select Sheet 2] – Step 2 is to Generate data trending charts for those selected SPIs &amp; establish Target and Alert settings for each SPI. </a:t>
            </a:r>
          </a:p>
          <a:p>
            <a:pPr marL="181225" indent="-181225">
              <a:buFont typeface="Wingdings"/>
              <a:buChar char="Ø"/>
            </a:pPr>
            <a:r>
              <a:rPr lang="en-US" sz="1300" dirty="0"/>
              <a:t>[Select sheet 3] These SPI charts can be automatically generated by Excel Tables such as this.. </a:t>
            </a:r>
          </a:p>
          <a:p>
            <a:pPr marL="181225" indent="-181225">
              <a:buFont typeface="Wingdings"/>
              <a:buChar char="Ø"/>
            </a:pPr>
            <a:r>
              <a:rPr lang="en-US" sz="1300" dirty="0"/>
              <a:t>[Select Sheet 4A &amp; 4B] – Step 3 is to Consolidate the Target achievement &amp; Alert avoidance outcomes (Yes/ No or points) for all SPIs at the end of each monitoring period. </a:t>
            </a:r>
          </a:p>
          <a:p>
            <a:pPr marL="181225" indent="-181225">
              <a:buFont typeface="Wingdings"/>
              <a:buChar char="Ø"/>
            </a:pPr>
            <a:r>
              <a:rPr lang="en-US" sz="1300" dirty="0"/>
              <a:t>The State establishes its own overall (SSP) Acceptable Level of Safety performance (</a:t>
            </a:r>
            <a:r>
              <a:rPr lang="en-US" sz="1300" dirty="0" err="1"/>
              <a:t>ALoSP</a:t>
            </a:r>
            <a:r>
              <a:rPr lang="en-US" sz="1300" dirty="0"/>
              <a:t>) standard by stating its minimum consolidated Targets &amp; Alert performance Value (minimum Yes/ No or Points %)</a:t>
            </a:r>
          </a:p>
          <a:p>
            <a:endParaRPr lang="en-US" sz="1300" dirty="0"/>
          </a:p>
          <a:p>
            <a:r>
              <a:rPr lang="en-US" sz="1300" dirty="0"/>
              <a:t>This package SPIs’ Alert &amp; Target setting process allows a State to set its own SPI Alert levels based on its own recent performance pattern and, at the same time, encourages the State to set an improvement Target over its own recent performance. </a:t>
            </a:r>
          </a:p>
          <a:p>
            <a:r>
              <a:rPr lang="en-US" sz="1300" dirty="0"/>
              <a:t>[Close SPI file] Read from slide: In essence…outcomes.</a:t>
            </a:r>
          </a:p>
          <a:p>
            <a:pPr defTabSz="948507">
              <a:defRPr/>
            </a:pPr>
            <a:endParaRPr lang="en-US" sz="1300" dirty="0"/>
          </a:p>
          <a:p>
            <a:pPr defTabSz="948507">
              <a:defRPr/>
            </a:pPr>
            <a:r>
              <a:rPr lang="en-US" sz="1300" dirty="0"/>
              <a:t>[Click for next slide - ]</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407819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8507">
              <a:defRPr/>
            </a:pPr>
            <a:r>
              <a:rPr lang="en-US" dirty="0" smtClean="0"/>
              <a:t>Purpose of SPI Alert &amp; Target settings:</a:t>
            </a:r>
            <a:endParaRPr lang="en-US" dirty="0" smtClean="0">
              <a:solidFill>
                <a:schemeClr val="tx1"/>
              </a:solidFill>
            </a:endParaRPr>
          </a:p>
          <a:p>
            <a:pPr defTabSz="948507">
              <a:defRPr/>
            </a:pPr>
            <a:endParaRPr lang="en-US" dirty="0" smtClean="0">
              <a:solidFill>
                <a:schemeClr val="tx1"/>
              </a:solidFill>
            </a:endParaRPr>
          </a:p>
          <a:p>
            <a:pPr marL="177845" indent="-177845" defTabSz="948507">
              <a:buFont typeface="Wingdings"/>
              <a:buChar char="Ø"/>
              <a:defRPr/>
            </a:pPr>
            <a:r>
              <a:rPr lang="en-US" dirty="0" smtClean="0">
                <a:solidFill>
                  <a:schemeClr val="tx1"/>
                </a:solidFill>
              </a:rPr>
              <a:t>An Alert level ensures attention is drawn to a SPI anytime its trending is statistically worse off than its recent performance.</a:t>
            </a:r>
            <a:r>
              <a:rPr lang="en-US" baseline="0" dirty="0" smtClean="0">
                <a:solidFill>
                  <a:schemeClr val="tx1"/>
                </a:solidFill>
              </a:rPr>
              <a:t> With the use of safety metrics STDEVP formula, Alert level setting is objectively derived from the Average &amp; Standard Deviation values of a SPI’s recent historical data set. This is a very fair criteria in that the Alert trigger value take into consideration the data points average as well as their volatility.</a:t>
            </a:r>
          </a:p>
          <a:p>
            <a:pPr marL="177845" indent="-177845" defTabSz="948507">
              <a:buFont typeface="Wingdings"/>
              <a:buChar char="Ø"/>
              <a:defRPr/>
            </a:pPr>
            <a:endParaRPr lang="en-US" baseline="0" dirty="0" smtClean="0">
              <a:solidFill>
                <a:schemeClr val="tx1"/>
              </a:solidFill>
            </a:endParaRPr>
          </a:p>
          <a:p>
            <a:pPr marL="177845" indent="-177845" defTabSz="948507">
              <a:buFont typeface="Wingdings"/>
              <a:buChar char="Ø"/>
              <a:defRPr/>
            </a:pPr>
            <a:r>
              <a:rPr lang="en-US" dirty="0" smtClean="0">
                <a:solidFill>
                  <a:schemeClr val="tx1"/>
                </a:solidFill>
              </a:rPr>
              <a:t>A Target level ensures a planned endeavor to drive a SPI to improve on its own recent average performance. A</a:t>
            </a:r>
            <a:r>
              <a:rPr lang="en-US" baseline="0" dirty="0" smtClean="0">
                <a:solidFill>
                  <a:schemeClr val="tx1"/>
                </a:solidFill>
              </a:rPr>
              <a:t> Target level is based on a desired % of improvement over the SPI’s recent historical average, to be achieved at the end of a current/ future monitoring period. The percentage of desired improvement should be commensurate with the scope of improvement actions planned to support or assure achievement of the Target.</a:t>
            </a:r>
          </a:p>
          <a:p>
            <a:pPr marL="177845" indent="-177845" defTabSz="948507">
              <a:buFont typeface="Wingdings"/>
              <a:buChar char="Ø"/>
              <a:defRPr/>
            </a:pPr>
            <a:endParaRPr lang="en-US" baseline="0" dirty="0" smtClean="0">
              <a:solidFill>
                <a:schemeClr val="tx1"/>
              </a:solidFill>
            </a:endParaRPr>
          </a:p>
          <a:p>
            <a:pPr marL="177845" indent="-177845" defTabSz="948507">
              <a:buFont typeface="Wingdings"/>
              <a:buChar char="Ø"/>
              <a:defRPr/>
            </a:pPr>
            <a:r>
              <a:rPr lang="en-US" dirty="0" smtClean="0">
                <a:solidFill>
                  <a:schemeClr val="tx1"/>
                </a:solidFill>
              </a:rPr>
              <a:t>Alert exceedance &amp; Target achievement incidence count is a data-based performance measure of a package of SPIs. The consolidated performance of a package of SPIs can be measured by the total counts of Alert exceedance (or non exceedance) together</a:t>
            </a:r>
            <a:r>
              <a:rPr lang="en-US" baseline="0" dirty="0" smtClean="0">
                <a:solidFill>
                  <a:schemeClr val="tx1"/>
                </a:solidFill>
              </a:rPr>
              <a:t> with the total counts of Target achievement, over any given monitoring period. Thus, the consolidated Alert avoidance and Target achievement performance of a package of SPIs is the expression and measure of a State’s </a:t>
            </a:r>
            <a:r>
              <a:rPr lang="en-US" baseline="0" dirty="0" err="1" smtClean="0">
                <a:solidFill>
                  <a:schemeClr val="tx1"/>
                </a:solidFill>
              </a:rPr>
              <a:t>ALoS</a:t>
            </a:r>
            <a:r>
              <a:rPr lang="en-US" baseline="0" dirty="0" smtClean="0">
                <a:solidFill>
                  <a:schemeClr val="tx1"/>
                </a:solidFill>
              </a:rPr>
              <a:t> Performance.</a:t>
            </a:r>
            <a:endParaRPr lang="en-US" dirty="0" smtClean="0"/>
          </a:p>
          <a:p>
            <a:endParaRPr lang="en-CA"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383567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[2 Clicks] The 5th Highlight for chapter 3 pertains to regulatory </a:t>
            </a:r>
            <a:r>
              <a:rPr lang="en-CA" dirty="0"/>
              <a:t>SMS acceptance/ audit. </a:t>
            </a:r>
          </a:p>
          <a:p>
            <a:pPr defTabSz="966529">
              <a:defRPr/>
            </a:pPr>
            <a:r>
              <a:rPr lang="en-US" dirty="0" smtClean="0"/>
              <a:t>Two separate checklists are introduced</a:t>
            </a:r>
            <a:r>
              <a:rPr lang="en-US" baseline="0" dirty="0" smtClean="0"/>
              <a:t> - one for initial acceptance of an SMS (85Qs) and one for routine assessment of an operational SMS (36Qs). Former is more comprehensive and evaluates whether all pertinent SMS elements and processes are in place. Latter checks for evidence of continuing satisfactory SMS operation within an organization.</a:t>
            </a:r>
          </a:p>
          <a:p>
            <a:pPr defTabSz="966529">
              <a:defRPr/>
            </a:pPr>
            <a:r>
              <a:rPr lang="en-US" baseline="0" dirty="0" smtClean="0"/>
              <a:t>[Open SMS checklist file] Let us have a quick view at these 2 SMS assessment checklists…[browse columns &amp; bottom line of checklist. Mention that Level 1 questions can be deemed to be fundamental expectations, whilst Level 2 &amp; 3 questions are additional or more detailed expectations. Note corrective action procedure can be different for Level 1 findings.</a:t>
            </a:r>
          </a:p>
          <a:p>
            <a:pPr defTabSz="966529">
              <a:defRPr/>
            </a:pPr>
            <a:r>
              <a:rPr lang="en-US" baseline="0" dirty="0" smtClean="0"/>
              <a:t>[Select sheet 2 on routine checklist, browse &amp; explain that these questions focus on the operational aspects of an SMS and does not repeat the basic expectations as in the SMS acceptance checklist. Close file]</a:t>
            </a:r>
          </a:p>
          <a:p>
            <a:pPr defTabSz="966529">
              <a:defRPr/>
            </a:pPr>
            <a:endParaRPr lang="en-US" baseline="0" dirty="0" smtClean="0"/>
          </a:p>
          <a:p>
            <a:pPr defTabSz="966529">
              <a:defRPr/>
            </a:pPr>
            <a:r>
              <a:rPr lang="en-US" baseline="0" dirty="0" smtClean="0"/>
              <a:t>[2 Clicks] The </a:t>
            </a:r>
            <a:r>
              <a:rPr lang="en-US" dirty="0" smtClean="0"/>
              <a:t>last Highlight for chapter 3 pertains to compilation of a SSP Document or Manual.</a:t>
            </a:r>
          </a:p>
          <a:p>
            <a:pPr defTabSz="966529">
              <a:defRPr/>
            </a:pPr>
            <a:r>
              <a:rPr lang="en-US" dirty="0" smtClean="0"/>
              <a:t>A new Appendix 10 provides an illustrative top level SSP document Content/ structure </a:t>
            </a:r>
            <a:r>
              <a:rPr lang="en-US" baseline="0" dirty="0" smtClean="0"/>
              <a:t>based on the ICAO harmonized SSP framework. Emphasize the necessity of having such a consolidated document, not only for addressing USOAP audit purpose but also for proper internal accountability and administration of the SSP.</a:t>
            </a:r>
            <a:endParaRPr lang="en-CA"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extLst>
      <p:ext uri="{BB962C8B-B14F-4D97-AF65-F5344CB8AC3E}">
        <p14:creationId xmlns:p14="http://schemas.microsoft.com/office/powerpoint/2010/main" val="103911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[Click] Chapter 4 Highlights: Safety Management System</a:t>
            </a:r>
          </a:p>
          <a:p>
            <a:endParaRPr lang="en-US" sz="1500" dirty="0"/>
          </a:p>
          <a:p>
            <a:r>
              <a:rPr lang="en-US" sz="1500" dirty="0"/>
              <a:t>The 1</a:t>
            </a:r>
            <a:r>
              <a:rPr lang="en-US" sz="1500" baseline="30000" dirty="0"/>
              <a:t>st</a:t>
            </a:r>
            <a:r>
              <a:rPr lang="en-US" sz="1500" dirty="0"/>
              <a:t> Highlight for chapter 4 are the SMS framework elements’ overall guidance material improvements.</a:t>
            </a:r>
          </a:p>
          <a:p>
            <a:r>
              <a:rPr lang="en-US" sz="1500" dirty="0"/>
              <a:t>Listed below are enhancements within </a:t>
            </a:r>
            <a:r>
              <a:rPr lang="en-US" sz="1500" b="1" dirty="0">
                <a:solidFill>
                  <a:schemeClr val="accent1"/>
                </a:solidFill>
              </a:rPr>
              <a:t>four</a:t>
            </a:r>
            <a:r>
              <a:rPr lang="en-US" sz="1500" dirty="0"/>
              <a:t> of the SMS elements –</a:t>
            </a:r>
          </a:p>
          <a:p>
            <a:endParaRPr lang="en-US" sz="1500" dirty="0"/>
          </a:p>
          <a:p>
            <a:pPr marL="181225" indent="-181225">
              <a:buFont typeface="Wingdings"/>
              <a:buChar char="Ø"/>
            </a:pPr>
            <a:r>
              <a:rPr lang="en-US" sz="1500" dirty="0"/>
              <a:t>[Click] Element 1.4 on Emergency Response Planning - a new appendix provides additional guidance on the scope of an Emergency or Contingency Plan by service providers, including the aspect of coordination with external organizations and State authorities.</a:t>
            </a:r>
          </a:p>
          <a:p>
            <a:pPr marL="181225" indent="-181225">
              <a:buFont typeface="Wingdings"/>
              <a:buChar char="Ø"/>
            </a:pPr>
            <a:r>
              <a:rPr lang="en-US" sz="1500" dirty="0"/>
              <a:t>[Click] Element 1.5 on SMS documentation - a new appendix provides guidance on the compilation of an SMS top level (policy/ exposition) Document Contents structure, based on the ICAO harmonized SMS framework.</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extLst>
      <p:ext uri="{BB962C8B-B14F-4D97-AF65-F5344CB8AC3E}">
        <p14:creationId xmlns:p14="http://schemas.microsoft.com/office/powerpoint/2010/main" val="44938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[Click] </a:t>
            </a:r>
          </a:p>
          <a:p>
            <a:r>
              <a:rPr lang="en-US" baseline="0" dirty="0" smtClean="0"/>
              <a:t>Element 2.1 on Hazard identification - a new appendix to illustrate a service provider’s  internal (SMS) voluntary reporting process has been included. </a:t>
            </a:r>
          </a:p>
          <a:p>
            <a:endParaRPr lang="en-US" baseline="0" dirty="0" smtClean="0"/>
          </a:p>
          <a:p>
            <a:r>
              <a:rPr lang="en-US" baseline="0" dirty="0" smtClean="0"/>
              <a:t>[Click] </a:t>
            </a:r>
          </a:p>
          <a:p>
            <a:r>
              <a:rPr lang="en-US" baseline="0" dirty="0" smtClean="0"/>
              <a:t>Element 2.2 on Risk assessment &amp; mitigation - an improved basic safety assessment template/ tool has been provided, which we mentioned earlier under chapter 1. </a:t>
            </a:r>
          </a:p>
          <a:p>
            <a:r>
              <a:rPr lang="en-US" baseline="0" dirty="0" smtClean="0"/>
              <a:t>[Open RMT file: C1-App2] Let us now have a quick look at this illustrative Risk Mitigation template…[Mention purpose of Table A, B &amp; C and rest of Matrices. Emphasize that the procedure and documentation of a risk mitigation process is a core SMS expectation. In essence the template provides for recording the operation/ process/ equipment, the identified Hazard, its projected Unsafe Event (where applicable) and Ultimate Consequence. In between the Hazard, its Unsafe Event and Ultimate Consequence is where the Existing as well as any New Preventive Controls (PCs) and Recovery Measures (RMs) are to be annotated. The template also provides for addressing Escalation Factors (EFs) through Escalation Controls (ECs) where necessary. EFs are essentially secondary hazards that can threaten the integrity of PCs. [Close file] </a:t>
            </a:r>
          </a:p>
          <a:p>
            <a:endParaRPr lang="en-US" baseline="0" dirty="0" smtClean="0"/>
          </a:p>
          <a:p>
            <a:r>
              <a:rPr lang="en-US" baseline="0" dirty="0" smtClean="0"/>
              <a:t>[If appropriate to show latest version of the template, Open “Latest version” file] </a:t>
            </a:r>
          </a:p>
          <a:p>
            <a:r>
              <a:rPr lang="en-US" baseline="0" dirty="0" smtClean="0"/>
              <a:t>For your further awareness, an on-going enhancement of this current template is shown here… </a:t>
            </a:r>
          </a:p>
          <a:p>
            <a:r>
              <a:rPr lang="en-US" baseline="0" dirty="0" smtClean="0"/>
              <a:t>[Browse through the 8 sheets. Mention that the main enhancements are:</a:t>
            </a:r>
          </a:p>
          <a:p>
            <a:pPr marL="237127" indent="-237127">
              <a:buAutoNum type="alphaLcParenR"/>
            </a:pPr>
            <a:r>
              <a:rPr lang="en-US" baseline="0" dirty="0" smtClean="0"/>
              <a:t>Provision of 10 columns (categories) of PCs-RMs to aid user in evaluating different types of PC/RM to be considered when deliberating Existing as well as New PCs/RMs (sheet 3), and</a:t>
            </a:r>
          </a:p>
          <a:p>
            <a:pPr marL="237127" indent="-237127">
              <a:buAutoNum type="alphaLcParenR"/>
            </a:pPr>
            <a:r>
              <a:rPr lang="en-US" baseline="0" dirty="0" smtClean="0"/>
              <a:t>Provision of “Risk-Index to PC/RM correlation guidance” (sheet 8) to aid users in determining scope of PCs/ RMs to be considered, based on the Risk Index of the Hazard’s projected Consequence.</a:t>
            </a:r>
          </a:p>
          <a:p>
            <a:r>
              <a:rPr lang="en-US" i="1" baseline="0" dirty="0" smtClean="0"/>
              <a:t>Note: This Latest version may be considered for inclusion in next SMM revision. Feedback from participants to ICAO-ISM is always welcome.</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387818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[Click] The 2nd Highlight for chapter 4 pertains to enhanced guidance on SMS integration with other management systems, especially on SMS-QMS integration.</a:t>
            </a:r>
          </a:p>
          <a:p>
            <a:endParaRPr lang="en-US" sz="1500" dirty="0"/>
          </a:p>
          <a:p>
            <a:r>
              <a:rPr lang="en-US" sz="1500" dirty="0"/>
              <a:t>[Click] The 3rd item concerns an updated SMS implementation gap analysis checklist questions (71 GAQs), which now include SMM main text references. Basic template to document and track the SMS implementation process is also included. Same format as what we saw in the SSP gap analysis documents earlier.</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349037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[Click] Finally, our last Highlight for this presentation is a parallel Appendix on the process for developing SMS SPIs and associated target and alert settings. This protocol is essentially similar to that for the State’s SSP SPIs, except that SMS-SPIs pertain to the service provider’s own SPIs only. Thus we need not go through the process again. </a:t>
            </a:r>
          </a:p>
          <a:p>
            <a:endParaRPr lang="en-US" sz="1500" dirty="0"/>
          </a:p>
          <a:p>
            <a:r>
              <a:rPr lang="en-US" sz="1500" dirty="0"/>
              <a:t>It is also highlighted therein that SMS-SPIs will need to be agreed with the regulatory authority in order to ensure their proper correlation and support of the State’s aggregate SSP safety indicators for the whole aviation system.</a:t>
            </a:r>
          </a:p>
          <a:p>
            <a:endParaRPr lang="en-US" sz="1500" dirty="0"/>
          </a:p>
          <a:p>
            <a:r>
              <a:rPr lang="en-US" sz="1500" dirty="0"/>
              <a:t>In summary…[Click]</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extLst>
      <p:ext uri="{BB962C8B-B14F-4D97-AF65-F5344CB8AC3E}">
        <p14:creationId xmlns:p14="http://schemas.microsoft.com/office/powerpoint/2010/main" val="29894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 summary, this is a list of the 26 items which we have touched on in this presentation.  </a:t>
            </a:r>
          </a:p>
          <a:p>
            <a:r>
              <a:rPr lang="en-US" sz="1500" dirty="0"/>
              <a:t>[2 consecutive Clicks to show complete list of 26 items]</a:t>
            </a:r>
          </a:p>
          <a:p>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extLst>
      <p:ext uri="{BB962C8B-B14F-4D97-AF65-F5344CB8AC3E}">
        <p14:creationId xmlns:p14="http://schemas.microsoft.com/office/powerpoint/2010/main" val="319103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Our Agenda is as follows:</a:t>
            </a:r>
          </a:p>
          <a:p>
            <a:pPr marL="543673" indent="-543673">
              <a:buFont typeface="+mj-lt"/>
              <a:buAutoNum type="arabicPeriod"/>
            </a:pPr>
            <a:r>
              <a:rPr lang="en-US" dirty="0" smtClean="0"/>
              <a:t>Introduction</a:t>
            </a:r>
          </a:p>
          <a:p>
            <a:pPr marL="543673" indent="-543673">
              <a:buFont typeface="+mj-lt"/>
              <a:buAutoNum type="arabicPeriod"/>
            </a:pPr>
            <a:r>
              <a:rPr lang="en-US" dirty="0" smtClean="0"/>
              <a:t>SMM Contents structure</a:t>
            </a:r>
          </a:p>
          <a:p>
            <a:pPr marL="543673" indent="-543673">
              <a:buFont typeface="+mj-lt"/>
              <a:buAutoNum type="arabicPeriod"/>
            </a:pPr>
            <a:r>
              <a:rPr lang="en-US" dirty="0" smtClean="0"/>
              <a:t>26 enhancements within SMM 3</a:t>
            </a:r>
            <a:r>
              <a:rPr lang="en-US" baseline="30000" dirty="0" smtClean="0"/>
              <a:t>rd</a:t>
            </a:r>
            <a:r>
              <a:rPr lang="en-US" dirty="0" smtClean="0"/>
              <a:t> edition</a:t>
            </a:r>
          </a:p>
          <a:p>
            <a:pPr marL="543673" indent="-543673">
              <a:buFont typeface="+mj-lt"/>
              <a:buAutoNum type="arabicPeriod"/>
            </a:pPr>
            <a:r>
              <a:rPr lang="en-US" dirty="0" smtClean="0"/>
              <a:t>Q &amp; A</a:t>
            </a:r>
          </a:p>
          <a:p>
            <a:endParaRPr lang="en-US"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2</a:t>
            </a:fld>
            <a:endParaRPr lang="en-GB"/>
          </a:p>
        </p:txBody>
      </p:sp>
    </p:spTree>
    <p:extLst>
      <p:ext uri="{BB962C8B-B14F-4D97-AF65-F5344CB8AC3E}">
        <p14:creationId xmlns:p14="http://schemas.microsoft.com/office/powerpoint/2010/main" val="232844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20</a:t>
            </a:fld>
            <a:endParaRPr lang="en-GB"/>
          </a:p>
        </p:txBody>
      </p:sp>
    </p:spTree>
    <p:extLst>
      <p:ext uri="{BB962C8B-B14F-4D97-AF65-F5344CB8AC3E}">
        <p14:creationId xmlns:p14="http://schemas.microsoft.com/office/powerpoint/2010/main" val="1392672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21</a:t>
            </a:fld>
            <a:endParaRPr lang="en-GB"/>
          </a:p>
        </p:txBody>
      </p:sp>
    </p:spTree>
    <p:extLst>
      <p:ext uri="{BB962C8B-B14F-4D97-AF65-F5344CB8AC3E}">
        <p14:creationId xmlns:p14="http://schemas.microsoft.com/office/powerpoint/2010/main" val="121918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22</a:t>
            </a:fld>
            <a:endParaRPr lang="en-GB"/>
          </a:p>
        </p:txBody>
      </p:sp>
    </p:spTree>
    <p:extLst>
      <p:ext uri="{BB962C8B-B14F-4D97-AF65-F5344CB8AC3E}">
        <p14:creationId xmlns:p14="http://schemas.microsoft.com/office/powerpoint/2010/main" val="319103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Introduction.</a:t>
            </a:r>
          </a:p>
          <a:p>
            <a:pPr>
              <a:buClr>
                <a:schemeClr val="tx2"/>
              </a:buClr>
              <a:buFont typeface="Wingdings" pitchFamily="2" charset="2"/>
              <a:buChar char="§"/>
            </a:pPr>
            <a:r>
              <a:rPr lang="en-US" sz="1500" dirty="0"/>
              <a:t> </a:t>
            </a:r>
            <a:r>
              <a:rPr lang="en-GB" sz="1500" dirty="0"/>
              <a:t>SMM 1st &amp; 2</a:t>
            </a:r>
            <a:r>
              <a:rPr lang="en-GB" sz="1500" baseline="30000" dirty="0"/>
              <a:t>nd</a:t>
            </a:r>
            <a:r>
              <a:rPr lang="en-GB" sz="1500" dirty="0"/>
              <a:t> Editions were issued in 2006 &amp; 2009 respectively</a:t>
            </a:r>
          </a:p>
          <a:p>
            <a:pPr>
              <a:buClr>
                <a:schemeClr val="tx2"/>
              </a:buClr>
              <a:buFont typeface="Wingdings" pitchFamily="2" charset="2"/>
              <a:buChar char="§"/>
            </a:pPr>
            <a:r>
              <a:rPr lang="en-GB" sz="1500" dirty="0"/>
              <a:t> SMM 3</a:t>
            </a:r>
            <a:r>
              <a:rPr lang="en-GB" sz="1500" baseline="30000" dirty="0"/>
              <a:t>rd</a:t>
            </a:r>
            <a:r>
              <a:rPr lang="en-GB" sz="1500" dirty="0"/>
              <a:t> Edition advance version was posted on 28 May 2012. </a:t>
            </a:r>
          </a:p>
          <a:p>
            <a:pPr>
              <a:buClr>
                <a:schemeClr val="tx2"/>
              </a:buClr>
              <a:buFont typeface="Wingdings" pitchFamily="2" charset="2"/>
              <a:buChar char="§"/>
            </a:pPr>
            <a:r>
              <a:rPr lang="en-GB" sz="1500" dirty="0"/>
              <a:t> Final version to be posted after editorial process (estimate by 1Q 2013)</a:t>
            </a:r>
          </a:p>
          <a:p>
            <a:pPr>
              <a:buClr>
                <a:schemeClr val="tx2"/>
              </a:buClr>
              <a:buFont typeface="Wingdings" pitchFamily="2" charset="2"/>
              <a:buChar char="§"/>
            </a:pPr>
            <a:r>
              <a:rPr lang="en-GB" sz="1500" dirty="0"/>
              <a:t> Purpose of this presentation – provide awareness to pertinent enhanced GMs in SMM 3</a:t>
            </a:r>
            <a:r>
              <a:rPr lang="en-GB" sz="1500" baseline="30000" dirty="0"/>
              <a:t>rd</a:t>
            </a:r>
            <a:r>
              <a:rPr lang="en-GB" sz="1500" dirty="0"/>
              <a:t> Edition</a:t>
            </a:r>
          </a:p>
          <a:p>
            <a:endParaRPr lang="en-US" sz="1500" b="1" dirty="0">
              <a:solidFill>
                <a:srgbClr val="FF0000"/>
              </a:solidFill>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134714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Contents structure of the SMM 3</a:t>
            </a:r>
            <a:r>
              <a:rPr lang="en-US" baseline="30000" dirty="0" smtClean="0"/>
              <a:t>rd</a:t>
            </a:r>
            <a:r>
              <a:rPr lang="en-US" dirty="0" smtClean="0"/>
              <a:t> edition.</a:t>
            </a:r>
          </a:p>
          <a:p>
            <a:pPr>
              <a:buClr>
                <a:schemeClr val="tx2"/>
              </a:buClr>
            </a:pPr>
            <a:endParaRPr lang="en-US" dirty="0" smtClean="0"/>
          </a:p>
          <a:p>
            <a:pPr>
              <a:buClr>
                <a:schemeClr val="tx2"/>
              </a:buClr>
            </a:pPr>
            <a:r>
              <a:rPr lang="en-US" sz="1500" dirty="0"/>
              <a:t>There are only 4 concise chapters in SMM 3</a:t>
            </a:r>
            <a:r>
              <a:rPr lang="en-US" sz="1500" baseline="30000" dirty="0"/>
              <a:t>rd</a:t>
            </a:r>
            <a:r>
              <a:rPr lang="en-US" sz="1500" dirty="0"/>
              <a:t> Edition (possible chapter renumbering in final version):</a:t>
            </a:r>
          </a:p>
          <a:p>
            <a:pPr>
              <a:buClr>
                <a:schemeClr val="tx2"/>
              </a:buClr>
            </a:pPr>
            <a:endParaRPr lang="en-US" sz="1500" dirty="0"/>
          </a:p>
          <a:p>
            <a:pPr>
              <a:buClr>
                <a:schemeClr val="tx2"/>
              </a:buClr>
            </a:pPr>
            <a:r>
              <a:rPr lang="en-US" sz="1500" dirty="0"/>
              <a:t>Chapter 1 - Safety Management Fundamentals</a:t>
            </a:r>
          </a:p>
          <a:p>
            <a:pPr>
              <a:buClr>
                <a:schemeClr val="tx2"/>
              </a:buClr>
            </a:pPr>
            <a:r>
              <a:rPr lang="en-US" sz="1500" dirty="0"/>
              <a:t>Chapter 2 - ICAO Safety Management SARPs</a:t>
            </a:r>
          </a:p>
          <a:p>
            <a:pPr>
              <a:buClr>
                <a:schemeClr val="tx2"/>
              </a:buClr>
            </a:pPr>
            <a:r>
              <a:rPr lang="en-US" sz="1500" dirty="0"/>
              <a:t>Chapter 3 - State Safety Program (SSP)</a:t>
            </a:r>
          </a:p>
          <a:p>
            <a:pPr>
              <a:buClr>
                <a:schemeClr val="tx2"/>
              </a:buClr>
            </a:pPr>
            <a:r>
              <a:rPr lang="en-US" sz="1500" dirty="0"/>
              <a:t>Chapter 4 - Safety Management System (SMS</a:t>
            </a:r>
            <a:r>
              <a:rPr lang="en-US" sz="1500" dirty="0"/>
              <a:t>)</a:t>
            </a:r>
          </a:p>
          <a:p>
            <a:pPr>
              <a:buClr>
                <a:schemeClr val="tx2"/>
              </a:buClr>
            </a:pPr>
            <a:endParaRPr lang="en-US" sz="1500" dirty="0"/>
          </a:p>
          <a:p>
            <a:pPr>
              <a:buClr>
                <a:schemeClr val="tx2"/>
              </a:buClr>
            </a:pPr>
            <a:r>
              <a:rPr lang="en-US" sz="1500" dirty="0"/>
              <a:t>Previous 2009 SMM 2</a:t>
            </a:r>
            <a:r>
              <a:rPr lang="en-US" sz="1500" baseline="30000" dirty="0"/>
              <a:t>nd</a:t>
            </a:r>
            <a:r>
              <a:rPr lang="en-US" sz="1500" dirty="0"/>
              <a:t> Edition had 11 chapters.</a:t>
            </a:r>
            <a:endParaRPr lang="en-US" sz="1500" dirty="0"/>
          </a:p>
          <a:p>
            <a:endParaRPr lang="en-US" sz="1500" dirty="0"/>
          </a:p>
          <a:p>
            <a:r>
              <a:rPr lang="en-US" sz="1500" dirty="0"/>
              <a:t>[Open Contents Page] Now, lets have an overview of the SMM Contents page. </a:t>
            </a:r>
          </a:p>
          <a:p>
            <a:r>
              <a:rPr lang="en-US" sz="1500" dirty="0"/>
              <a:t>[Scroll through the SMM Contents page and mention that the yellow highlighted items are the ones which contain newly enhanced GM which this presentation will be touching on. Close file]</a:t>
            </a:r>
          </a:p>
          <a:p>
            <a:r>
              <a:rPr lang="en-US" sz="1500" dirty="0"/>
              <a:t>[Click]</a:t>
            </a:r>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extLst>
      <p:ext uri="{BB962C8B-B14F-4D97-AF65-F5344CB8AC3E}">
        <p14:creationId xmlns:p14="http://schemas.microsoft.com/office/powerpoint/2010/main" val="118263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Chapter 1 Highlights: </a:t>
            </a:r>
            <a:r>
              <a:rPr lang="en-US" i="1" dirty="0" smtClean="0"/>
              <a:t>Safety Management Fundamentals</a:t>
            </a:r>
          </a:p>
          <a:p>
            <a:r>
              <a:rPr lang="en-US" dirty="0" smtClean="0"/>
              <a:t>There are 5 Highlights within Chapter 1.</a:t>
            </a:r>
          </a:p>
          <a:p>
            <a:endParaRPr lang="en-US" dirty="0" smtClean="0"/>
          </a:p>
          <a:p>
            <a:pPr marL="177845" indent="-177845">
              <a:buFont typeface="Wingdings"/>
              <a:buChar char="Ø"/>
            </a:pPr>
            <a:r>
              <a:rPr lang="en-US" dirty="0" smtClean="0"/>
              <a:t>[Click] The 1</a:t>
            </a:r>
            <a:r>
              <a:rPr lang="en-US" baseline="30000" dirty="0" smtClean="0"/>
              <a:t>st</a:t>
            </a:r>
            <a:r>
              <a:rPr lang="en-US" dirty="0" smtClean="0"/>
              <a:t> highlight is a list of (13) Definitions which has been added. It includes that very challenging term known as Acceptable Level of Safety Performance “</a:t>
            </a:r>
            <a:r>
              <a:rPr lang="en-US" dirty="0" err="1" smtClean="0"/>
              <a:t>ALoSP</a:t>
            </a:r>
            <a:r>
              <a:rPr lang="en-US" dirty="0" smtClean="0"/>
              <a:t>”. </a:t>
            </a:r>
          </a:p>
          <a:p>
            <a:pPr marL="177845" indent="-177845">
              <a:buFont typeface="Wingdings"/>
              <a:buChar char="Ø"/>
            </a:pPr>
            <a:r>
              <a:rPr lang="en-US" dirty="0" smtClean="0"/>
              <a:t>[Open Definitions file and scroll through List. If necessary, read the highlighted </a:t>
            </a:r>
            <a:r>
              <a:rPr lang="en-US" dirty="0" err="1" smtClean="0"/>
              <a:t>ALoSP</a:t>
            </a:r>
            <a:r>
              <a:rPr lang="en-US" dirty="0" smtClean="0"/>
              <a:t> definition</a:t>
            </a:r>
            <a:r>
              <a:rPr lang="en-US" i="1" dirty="0"/>
              <a:t>. </a:t>
            </a:r>
            <a:r>
              <a:rPr lang="en-US" dirty="0"/>
              <a:t>Close file]</a:t>
            </a:r>
          </a:p>
          <a:p>
            <a:pPr marL="177845" indent="-177845">
              <a:buFont typeface="Wingdings"/>
              <a:buChar char="Ø"/>
            </a:pPr>
            <a:endParaRPr lang="en-US" dirty="0" smtClean="0"/>
          </a:p>
          <a:p>
            <a:pPr marL="177845" indent="-177845" defTabSz="948507">
              <a:buFont typeface="Wingdings"/>
              <a:buChar char="Ø"/>
              <a:defRPr/>
            </a:pPr>
            <a:r>
              <a:rPr lang="en-US" dirty="0" smtClean="0"/>
              <a:t>[Click] The 2nd highlight i</a:t>
            </a:r>
            <a:r>
              <a:rPr lang="en-US" baseline="0" dirty="0" smtClean="0"/>
              <a:t>s the inclusion of an Organization Risk Profile (ORP) assessment tool, under the section on Safety Culture. This concept of organizational risk profile (&amp; safety culture) assessment is to provide an appreciation of the long term goal of SSP-SMS implementation – that organizations should strive for a healthy/ desirable organization safety culture &amp; risk profile, apart from compliance to mandatory or prescriptive requirements. [Open ORP file] </a:t>
            </a:r>
          </a:p>
          <a:p>
            <a:pPr defTabSz="948507">
              <a:defRPr/>
            </a:pPr>
            <a:endParaRPr lang="en-US" baseline="0" dirty="0" smtClean="0"/>
          </a:p>
          <a:p>
            <a:pPr marL="177845" indent="-177845" defTabSz="948507">
              <a:buFont typeface="Wingdings"/>
              <a:buChar char="Ø"/>
              <a:defRPr/>
            </a:pPr>
            <a:r>
              <a:rPr lang="en-US" baseline="0" dirty="0" smtClean="0"/>
              <a:t>This is what the SMM illustrative ORP assessment tool look like…we will browse through quickly only…details in Part II discussion tomorrow.</a:t>
            </a:r>
          </a:p>
          <a:p>
            <a:pPr marL="177845" indent="-177845" defTabSz="948507">
              <a:buFont typeface="Wingdings"/>
              <a:buChar char="Ø"/>
              <a:defRPr/>
            </a:pPr>
            <a:r>
              <a:rPr lang="en-US" baseline="0" dirty="0" smtClean="0"/>
              <a:t>[mention meaning &amp; purpose of the columns – For each organization risk parameter, there are 3 descriptions of what constitute Most desirable (L1), Average (L2) &amp; Least desirable (L3) behavior. The assessor indicates his assessment in the Results column (pull down menu).  </a:t>
            </a:r>
          </a:p>
          <a:p>
            <a:pPr marL="177845" indent="-177845" defTabSz="948507">
              <a:buFont typeface="Wingdings"/>
              <a:buChar char="Ø"/>
              <a:defRPr/>
            </a:pPr>
            <a:r>
              <a:rPr lang="en-US" baseline="0" dirty="0" smtClean="0"/>
              <a:t>[Scroll to bottom of checklist, mention results column]. </a:t>
            </a:r>
          </a:p>
          <a:p>
            <a:pPr marL="177845" indent="-177845" defTabSz="948507">
              <a:buFont typeface="Wingdings"/>
              <a:buChar char="Ø"/>
              <a:defRPr/>
            </a:pPr>
            <a:r>
              <a:rPr lang="en-US" baseline="0" dirty="0" smtClean="0"/>
              <a:t>[Select sheet 2 &amp; mention how an organization’s ORP outcome can be converted to an input to calibrate regulatory audit frequency/ scope for that organization]. </a:t>
            </a:r>
          </a:p>
          <a:p>
            <a:pPr marL="177845" indent="-177845" defTabSz="948507">
              <a:buFont typeface="Wingdings"/>
              <a:buChar char="Ø"/>
              <a:defRPr/>
            </a:pPr>
            <a:r>
              <a:rPr lang="en-US" baseline="0" dirty="0" smtClean="0"/>
              <a:t>[Emphasize that the parameters in a ORP checklist are meant to be factors that are beyond normal regulatory purview/ control, and yet they are chosen because they are organizational factors/ behaviors/ latent-conditions which can potentially impact operational safety if not managed properly. Keep file open]</a:t>
            </a:r>
          </a:p>
          <a:p>
            <a:endParaRPr lang="en-US" baseline="0" dirty="0" smtClean="0"/>
          </a:p>
          <a:p>
            <a:pPr marL="177845" indent="-177845">
              <a:buFont typeface="Wingdings"/>
              <a:buChar char="Ø"/>
            </a:pPr>
            <a:r>
              <a:rPr lang="en-US" baseline="0" dirty="0" smtClean="0"/>
              <a:t>It is anticipated that in the matured phase of SSP-SMS, a process/ tool for measurement &amp; assessment of an organization’s risk profile (safety culture) can be expected. Improvement or enhancement of a behavioral pattern (in this case, organization safety culture) would not be viable unless that behavioral pattern can be measured or assessed; even if on a qualitative basis. Service providers’ participation in an ORP assessment program/ scheme has to be essentially on a voluntary basis, simply because those assessment factors in the checklist are likely not within the purview of conventional SARPs/ regulations. It should be administered as an incentive scheme </a:t>
            </a:r>
            <a:r>
              <a:rPr lang="en-US" baseline="0" dirty="0" err="1" smtClean="0"/>
              <a:t>e.g</a:t>
            </a:r>
            <a:r>
              <a:rPr lang="en-US" baseline="0" dirty="0" smtClean="0"/>
              <a:t> good ORP performance can be rewarded with lower frequency or lesser scope prescriptive audits. </a:t>
            </a:r>
          </a:p>
          <a:p>
            <a:pPr marL="177845" indent="-177845">
              <a:buFont typeface="Wingdings"/>
              <a:buChar char="Ø"/>
            </a:pPr>
            <a:r>
              <a:rPr lang="en-US" baseline="0" dirty="0" smtClean="0"/>
              <a:t>Lets reserve further discussion on this ORP assessment worksheet for tomorrow [Close ORP file]</a:t>
            </a:r>
          </a:p>
          <a:p>
            <a:endParaRPr lang="en-US" b="1" baseline="0" dirty="0" smtClean="0"/>
          </a:p>
          <a:p>
            <a:endParaRPr lang="en-CA" b="1"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427367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529">
              <a:defRPr/>
            </a:pPr>
            <a:r>
              <a:rPr lang="en-US" u="none" dirty="0" smtClean="0"/>
              <a:t>[Click] </a:t>
            </a:r>
            <a:r>
              <a:rPr lang="en-US" u="sng" dirty="0" smtClean="0"/>
              <a:t>The 3rd highlight </a:t>
            </a:r>
            <a:r>
              <a:rPr lang="en-US" dirty="0" smtClean="0"/>
              <a:t>under chapter 1 is the section on Hazards. </a:t>
            </a:r>
          </a:p>
          <a:p>
            <a:pPr defTabSz="966529">
              <a:defRPr/>
            </a:pPr>
            <a:endParaRPr lang="en-US" dirty="0" smtClean="0"/>
          </a:p>
          <a:p>
            <a:pPr marL="177845" indent="-177845" defTabSz="966529">
              <a:buFont typeface="Wingdings"/>
              <a:buChar char="Ø"/>
              <a:defRPr/>
            </a:pPr>
            <a:r>
              <a:rPr lang="en-US" dirty="0" smtClean="0"/>
              <a:t>Guidance on a hazard prioritization (categorization) criteria has been introduced.</a:t>
            </a:r>
            <a:r>
              <a:rPr lang="en-US" baseline="0" dirty="0" smtClean="0"/>
              <a:t> </a:t>
            </a:r>
          </a:p>
          <a:p>
            <a:pPr defTabSz="966529">
              <a:defRPr/>
            </a:pPr>
            <a:r>
              <a:rPr lang="en-US" baseline="0" dirty="0" smtClean="0">
                <a:solidFill>
                  <a:schemeClr val="tx1"/>
                </a:solidFill>
              </a:rPr>
              <a:t>[Open Hazard prioritization file] </a:t>
            </a:r>
          </a:p>
          <a:p>
            <a:pPr defTabSz="966529">
              <a:defRPr/>
            </a:pPr>
            <a:r>
              <a:rPr lang="en-US" baseline="0" dirty="0" smtClean="0"/>
              <a:t>This criteria uses the severity of a hazard’s projected Consequence (</a:t>
            </a:r>
            <a:r>
              <a:rPr lang="en-US" baseline="0" dirty="0" err="1" smtClean="0"/>
              <a:t>ie</a:t>
            </a:r>
            <a:r>
              <a:rPr lang="en-US" baseline="0" dirty="0" smtClean="0"/>
              <a:t>. accident, serious incident or incident) to assign a corresponding priority level number (</a:t>
            </a:r>
            <a:r>
              <a:rPr lang="en-US" baseline="0" dirty="0" err="1" smtClean="0"/>
              <a:t>eg</a:t>
            </a:r>
            <a:r>
              <a:rPr lang="en-US" baseline="0" dirty="0" smtClean="0"/>
              <a:t> L1/ L2/ L3) to the hazard. This will facilitate an organization’s sorting of hazards according to their projected Consequence’s severity.  Hazards with more severe projected Consequences are hence identified for priority risk mitigation (over those with less severe projected Consequences). </a:t>
            </a:r>
          </a:p>
          <a:p>
            <a:pPr defTabSz="966529">
              <a:defRPr/>
            </a:pPr>
            <a:endParaRPr lang="en-US" baseline="0" dirty="0" smtClean="0"/>
          </a:p>
          <a:p>
            <a:pPr defTabSz="966529">
              <a:defRPr/>
            </a:pPr>
            <a:r>
              <a:rPr lang="en-US" baseline="0" dirty="0" smtClean="0"/>
              <a:t>There is a 2nd more comprehensive Option (blue highlight) where both the severity &amp; likelihood of a Hazard’s Consequence is taken into consideration to determine its categorization. </a:t>
            </a:r>
          </a:p>
          <a:p>
            <a:pPr defTabSz="966529">
              <a:defRPr/>
            </a:pPr>
            <a:r>
              <a:rPr lang="en-US" baseline="0" dirty="0" smtClean="0"/>
              <a:t>[Look at screen to point at 2 highlighted yellow &amp; blue portions. Close file]</a:t>
            </a:r>
          </a:p>
          <a:p>
            <a:pPr defTabSz="966529">
              <a:defRPr/>
            </a:pPr>
            <a:endParaRPr lang="en-US" baseline="0" dirty="0" smtClean="0"/>
          </a:p>
          <a:p>
            <a:pPr defTabSz="966529">
              <a:defRPr/>
            </a:pPr>
            <a:r>
              <a:rPr lang="en-US" baseline="0" dirty="0" smtClean="0"/>
              <a:t>&gt; [Click] Distinguishing Aviation &amp; OSHE Hazards:</a:t>
            </a:r>
          </a:p>
          <a:p>
            <a:pPr defTabSz="966529">
              <a:defRPr/>
            </a:pPr>
            <a:r>
              <a:rPr lang="en-US" baseline="0" dirty="0" smtClean="0"/>
              <a:t>Within the same Hazards section, a new paragraph has been included to address the need for differentiating generic Workplace (OSHE) hazards from hazards that impact aviation safety. There are States where OSHE-SMS requirements are not under the purview of its aviation regulator or transport ministry. An aviation SMS should be primarily focused on aviation safety related hazards. OSHE related hazards may need to be managed separately in States where separate OSHE-SMS regulations are applicable. </a:t>
            </a:r>
          </a:p>
          <a:p>
            <a:pPr defTabSz="966529">
              <a:defRPr/>
            </a:pPr>
            <a:endParaRPr lang="en-US" baseline="0" dirty="0" smtClean="0"/>
          </a:p>
          <a:p>
            <a:pPr defTabSz="966529">
              <a:defRPr/>
            </a:pPr>
            <a:r>
              <a:rPr lang="en-US" u="none" dirty="0" smtClean="0"/>
              <a:t>[Click] </a:t>
            </a:r>
            <a:r>
              <a:rPr lang="en-US" u="sng" dirty="0" smtClean="0"/>
              <a:t>The 4th highlight </a:t>
            </a:r>
            <a:r>
              <a:rPr lang="en-US" dirty="0" smtClean="0"/>
              <a:t>under chapter 1 is the inclusion of an improved basic Risk Mitigation documentation template. This</a:t>
            </a:r>
            <a:r>
              <a:rPr lang="en-US" baseline="0" dirty="0" smtClean="0"/>
              <a:t> template is pertinent</a:t>
            </a:r>
            <a:r>
              <a:rPr lang="en-US" dirty="0" smtClean="0"/>
              <a:t> for</a:t>
            </a:r>
            <a:r>
              <a:rPr lang="en-US" baseline="0" dirty="0" smtClean="0"/>
              <a:t> organizations which do not have any other viable  safety assessment template or software to document their hazard identification &amp; risk mitigation tasks/ projects. We will look at this illustrative template </a:t>
            </a:r>
            <a:r>
              <a:rPr lang="en-US" u="sng" baseline="0" dirty="0" smtClean="0"/>
              <a:t>later on </a:t>
            </a:r>
            <a:r>
              <a:rPr lang="en-US" baseline="0" dirty="0" smtClean="0"/>
              <a:t>in chapter 4 under SMS.</a:t>
            </a:r>
          </a:p>
          <a:p>
            <a:endParaRPr lang="en-US" dirty="0" smtClean="0"/>
          </a:p>
          <a:p>
            <a:r>
              <a:rPr lang="en-US" dirty="0" smtClean="0"/>
              <a:t>[Click] The 5th highlight for chapter 1 is the enhancement of guidance pertaining to prescriptive &amp; performance-based requirements. This</a:t>
            </a:r>
            <a:r>
              <a:rPr lang="en-US" baseline="0" dirty="0" smtClean="0"/>
              <a:t> section also addresses </a:t>
            </a:r>
            <a:r>
              <a:rPr lang="en-US" dirty="0" smtClean="0"/>
              <a:t>the subject of baseline and equivalent level of safety (in SPIs context)</a:t>
            </a:r>
            <a:r>
              <a:rPr lang="en-US" baseline="0" dirty="0" smtClean="0"/>
              <a:t> as well as the oversight of performance-based requirements.</a:t>
            </a:r>
            <a:r>
              <a:rPr lang="en-US" dirty="0" smtClean="0"/>
              <a:t> </a:t>
            </a:r>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extLst>
      <p:ext uri="{BB962C8B-B14F-4D97-AF65-F5344CB8AC3E}">
        <p14:creationId xmlns:p14="http://schemas.microsoft.com/office/powerpoint/2010/main" val="183523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Chapter 2 Highlights: </a:t>
            </a:r>
            <a:r>
              <a:rPr lang="en-US" sz="1500" i="1" dirty="0"/>
              <a:t>Safety Management SARPs</a:t>
            </a:r>
          </a:p>
          <a:p>
            <a:endParaRPr lang="en-US" sz="1500" dirty="0"/>
          </a:p>
          <a:p>
            <a:r>
              <a:rPr lang="en-US" sz="1500" dirty="0"/>
              <a:t>[Click] The 1</a:t>
            </a:r>
            <a:r>
              <a:rPr lang="en-US" sz="1500" baseline="30000" dirty="0"/>
              <a:t>st</a:t>
            </a:r>
            <a:r>
              <a:rPr lang="en-US" sz="1500" dirty="0"/>
              <a:t> highlight is the inclusion of a summary Table </a:t>
            </a:r>
            <a:r>
              <a:rPr lang="en-US" sz="1500" dirty="0"/>
              <a:t>of current safety management SARPs from the various Annexes. </a:t>
            </a:r>
          </a:p>
          <a:p>
            <a:endParaRPr lang="en-US" sz="1500" dirty="0"/>
          </a:p>
          <a:p>
            <a:r>
              <a:rPr lang="en-US" sz="1500" dirty="0"/>
              <a:t>[Click] The </a:t>
            </a:r>
            <a:r>
              <a:rPr lang="en-US" sz="1500" dirty="0"/>
              <a:t>2</a:t>
            </a:r>
            <a:r>
              <a:rPr lang="en-US" sz="1500" baseline="30000" dirty="0"/>
              <a:t>nd</a:t>
            </a:r>
            <a:r>
              <a:rPr lang="en-US" sz="1500" dirty="0"/>
              <a:t> </a:t>
            </a:r>
            <a:r>
              <a:rPr lang="en-US" sz="1500" dirty="0"/>
              <a:t>highlight is </a:t>
            </a:r>
            <a:r>
              <a:rPr lang="en-US" sz="1500" dirty="0"/>
              <a:t>a section concerning the Annex 19 development progress</a:t>
            </a:r>
            <a:r>
              <a:rPr lang="en-US" sz="1500" dirty="0"/>
              <a:t>. As we know, Annex 19 is basically to consolidate harmonized safety management SARPs in one Annex. Sector-specific safety related SARPs will remain in the relevant Annexes. A19 is now going through the ANC &amp; Council review process. It was adopted by the Council on 25 Feb 2013.</a:t>
            </a:r>
          </a:p>
          <a:p>
            <a:endParaRPr lang="en-US" i="1" dirty="0" smtClean="0">
              <a:solidFill>
                <a:schemeClr val="tx1"/>
              </a:solidFill>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extLst>
      <p:ext uri="{BB962C8B-B14F-4D97-AF65-F5344CB8AC3E}">
        <p14:creationId xmlns:p14="http://schemas.microsoft.com/office/powerpoint/2010/main" val="291298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a:t>Chapter </a:t>
            </a:r>
            <a:r>
              <a:rPr lang="en-GB" sz="1500" dirty="0"/>
              <a:t>3 Highlights: </a:t>
            </a:r>
            <a:r>
              <a:rPr lang="en-GB" sz="1500" i="1" dirty="0"/>
              <a:t>State Safety Programme </a:t>
            </a:r>
          </a:p>
          <a:p>
            <a:endParaRPr lang="en-US" sz="1500" dirty="0"/>
          </a:p>
          <a:p>
            <a:r>
              <a:rPr lang="en-US" sz="1500" dirty="0"/>
              <a:t>[Click] The 1</a:t>
            </a:r>
            <a:r>
              <a:rPr lang="en-US" sz="1500" baseline="30000" dirty="0"/>
              <a:t>st</a:t>
            </a:r>
            <a:r>
              <a:rPr lang="en-US" sz="1500" dirty="0"/>
              <a:t> highlight for chapter 3 are the SSP framework 11 elements’ overall guidance improvements .</a:t>
            </a:r>
          </a:p>
          <a:p>
            <a:r>
              <a:rPr lang="en-US" sz="1500" dirty="0"/>
              <a:t>Listed below are enhancements within four of the SSP elements –</a:t>
            </a:r>
          </a:p>
          <a:p>
            <a:endParaRPr lang="en-US" sz="1500" dirty="0"/>
          </a:p>
          <a:p>
            <a:r>
              <a:rPr lang="en-US" sz="1500" dirty="0"/>
              <a:t>[Click] Element 1.4 on Enforcement policy - a necessary distinction between enforcement policy and enforcement procedures has been made by having two separate Appendices, instead of one. </a:t>
            </a:r>
          </a:p>
          <a:p>
            <a:endParaRPr lang="en-US" sz="1500" dirty="0"/>
          </a:p>
          <a:p>
            <a:r>
              <a:rPr lang="en-US" sz="1500" dirty="0"/>
              <a:t>[Click] Element 2.2 on “Agreement with service providers’ safety performance” - further guidance is provided to correlate “agreed safety performance” to the objective (quantitative) performance of a package of agreed SPIs and their associated target &amp; alert settings. Details on development of a package of SPIs with associated Target &amp; Alert settings will be addressed in slide #12 on SPIs &amp; </a:t>
            </a:r>
            <a:r>
              <a:rPr lang="en-US" sz="1500" dirty="0" err="1"/>
              <a:t>ALoSP</a:t>
            </a:r>
            <a:r>
              <a:rPr lang="en-US" sz="1500" dirty="0"/>
              <a:t>.</a:t>
            </a:r>
          </a:p>
          <a:p>
            <a:pPr marL="181225" indent="-181225">
              <a:buFont typeface="Wingdings"/>
              <a:buChar char="Ø"/>
            </a:pPr>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extLst>
      <p:ext uri="{BB962C8B-B14F-4D97-AF65-F5344CB8AC3E}">
        <p14:creationId xmlns:p14="http://schemas.microsoft.com/office/powerpoint/2010/main" val="288494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a:t>
            </a:r>
            <a:r>
              <a:rPr lang="en-US" dirty="0" smtClean="0"/>
              <a:t>Element 3.2 on Safety</a:t>
            </a:r>
            <a:r>
              <a:rPr lang="en-US" baseline="0" dirty="0" smtClean="0"/>
              <a:t> data collection &amp; analysis:</a:t>
            </a:r>
          </a:p>
          <a:p>
            <a:pPr marL="181225" indent="-181225">
              <a:buFont typeface="Wingdings"/>
              <a:buChar char="Ø"/>
            </a:pPr>
            <a:r>
              <a:rPr lang="en-US" baseline="0" dirty="0" smtClean="0"/>
              <a:t>[Click] New appendices to illustrate a typical State mandatory as well as voluntary reporting systems have been included. </a:t>
            </a:r>
          </a:p>
          <a:p>
            <a:pPr marL="181225" indent="-181225">
              <a:buFont typeface="Wingdings"/>
              <a:buChar char="Ø"/>
            </a:pPr>
            <a:r>
              <a:rPr lang="en-US" baseline="0" dirty="0" smtClean="0"/>
              <a:t>[Click] This section also addresses the development of State aggregate SPIs from the database to support measurement and monitoring of the State </a:t>
            </a:r>
            <a:r>
              <a:rPr lang="en-US" baseline="0" dirty="0" err="1" smtClean="0"/>
              <a:t>ALoSP</a:t>
            </a:r>
            <a:r>
              <a:rPr lang="en-US" baseline="0" dirty="0" smtClean="0"/>
              <a:t>. Details on this very pertinent process will be shown under item 4 of this chapter. </a:t>
            </a:r>
          </a:p>
          <a:p>
            <a:pPr marL="181225" indent="-181225">
              <a:buFont typeface="Wingdings"/>
              <a:buChar char="Ø"/>
            </a:pPr>
            <a:r>
              <a:rPr lang="en-US" baseline="0" dirty="0" smtClean="0"/>
              <a:t>[Click] Enhanced guidance on safety information protection has also been provided in Appendix 9.  </a:t>
            </a:r>
          </a:p>
          <a:p>
            <a:endParaRPr lang="en-US" baseline="0" dirty="0" smtClean="0"/>
          </a:p>
          <a:p>
            <a:r>
              <a:rPr lang="en-US" baseline="0" dirty="0" smtClean="0"/>
              <a:t>[Click] Element 3.3 on “Safety data targeting of oversight on areas of greater concern or need”, a process schematic has been included (Fig 3.3-1) to illustrate this integrated safety-data &amp; risk based oversight principle. </a:t>
            </a:r>
          </a:p>
          <a:p>
            <a:r>
              <a:rPr lang="en-US" baseline="0" dirty="0" smtClean="0"/>
              <a:t>[Open Risk based surveillance file] You will remember that we saw this same schematic in chapter 1 highlights under the ORP (organization risk profile) checklist, sheet 2. [Explain the correlation between the yellow frequency &amp; scope modifier boxes, the blue ORP boxes and the green regulatory audit boxes. Show how an ORP assessment outcome (results) for an organization can become an input to calibrate the routine/ prescriptive surveillance program frequency/ scope for that organization. If necessary, mention that the frequency modifier box can likely consist of a range Table to show what range of ORP performance score will result in what % of surveillance frequency modification. Close file]</a:t>
            </a:r>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1063553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Project title (Insert, Header &amp; Footer)</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dirty="0"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dirty="0" smtClean="0"/>
              <a:t>Project title (Insert, Header &amp; Footer)</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Document5.docx"/><Relationship Id="rId5" Type="http://schemas.openxmlformats.org/officeDocument/2006/relationships/hyperlink" Target="SSP%20Gap%20Analysis%20Table%20BnC.docx" TargetMode="External"/><Relationship Id="rId4" Type="http://schemas.openxmlformats.org/officeDocument/2006/relationships/hyperlink" Target="SMM%203rd%20Ed_SSP_GAQ_sample.docx" TargetMode="External"/><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package" Target="../embeddings/Microsoft_Word_Document7.docx"/><Relationship Id="rId4" Type="http://schemas.openxmlformats.org/officeDocument/2006/relationships/hyperlink" Target="SSP%20Phase%20Approach_Table%20A.doc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package" Target="../embeddings/Microsoft_Excel_Worksheet8.xlsx"/><Relationship Id="rId4" Type="http://schemas.openxmlformats.org/officeDocument/2006/relationships/hyperlink" Target="Item%2016_SPIs_SSP.xls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package" Target="../embeddings/Microsoft_Excel_Worksheet9.xlsx"/><Relationship Id="rId4" Type="http://schemas.openxmlformats.org/officeDocument/2006/relationships/hyperlink" Target="file:///Z:/My%20Documents/GT%20Docs%20Y%20Drive/GT%20ICAO%20Docs%20Dec12/SMM%20Revision%202010/Advanced%20published%20SMM%2028May12/SMM%203rd%20Edition%20Brief%20docs/SMM%20Brief%20Final/Documents%20for%20Lima/Lima%20SMM_A19_PPTs/SMM%20PPT/SMS%20Audit%20Chklst_Initial_n_Routine_19Aug11.xls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file:///\\Icaonet\FileRoot\UsersFiles$\gteo\My%20Documents\GT%20Docs%20Y%20Drive\GT%20ICAO%20Docs%20Dec12\SMM%20Revision%202010\Advanced%20published%20SMM%2028May12\SMM%203rd%20Edition%20Brief%20docs\SMM%20Brief%20Final\HIRM_Wsht_R5_May13.xlsx" TargetMode="External"/><Relationship Id="rId3" Type="http://schemas.openxmlformats.org/officeDocument/2006/relationships/notesSlide" Target="../notesSlides/notesSlide16.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1.doc"/><Relationship Id="rId5" Type="http://schemas.openxmlformats.org/officeDocument/2006/relationships/hyperlink" Target="HIRM_Wsht_R5_May13.xlsx" TargetMode="External"/><Relationship Id="rId4" Type="http://schemas.openxmlformats.org/officeDocument/2006/relationships/hyperlink" Target="Item%2013_HIRM_SMM_C1_App2.doc" TargetMode="External"/><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5.xml"/><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icao.int/safety/SafetyManagement/Pages/ORP%20slide%205.mht" TargetMode="External"/><Relationship Id="rId5" Type="http://schemas.openxmlformats.org/officeDocument/2006/relationships/hyperlink" Target="AOC%20ORP%20Oct_12.xlsx" TargetMode="External"/><Relationship Id="rId10" Type="http://schemas.openxmlformats.org/officeDocument/2006/relationships/image" Target="../media/image5.wmf"/><Relationship Id="rId4" Type="http://schemas.openxmlformats.org/officeDocument/2006/relationships/hyperlink" Target="DEFINITIONS_3rd_Ed.docx" TargetMode="External"/><Relationship Id="rId9" Type="http://schemas.openxmlformats.org/officeDocument/2006/relationships/package" Target="../embeddings/Microsoft_Word_Document3.doc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4.docx"/><Relationship Id="rId5" Type="http://schemas.openxmlformats.org/officeDocument/2006/relationships/hyperlink" Target="Hazard_Prioritization%20procedure_Sep12.docx" TargetMode="External"/><Relationship Id="rId4" Type="http://schemas.openxmlformats.org/officeDocument/2006/relationships/hyperlink" Target="file:///Y:/My%20Documents/GT%20Docs%20Y%20Drive/GT%20ICAO%20Docs%20Dec12/SMM%20Revision%202010/Advanced%20published%20SMM%2028May12/SMM%203rd%20Edition%20Brief%20docs/SMM%20Brief%20Final/Documents%20for%20Lima/Lima%20SMM_A19_PPTs/SMM%20PPT/Hazard_Prioritization%20procedure_Sep12.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D:\ICAO%20Docs\Advanced%20published%20SMM%2028May12\SMM%203rd%20Edition%20Brief%20docs\SMM%20Brief%20Final\Risk%20based%20Surveillance_May13_R1%20wth%20freq%20modifier.xlsx" TargetMode="External"/><Relationship Id="rId5" Type="http://schemas.openxmlformats.org/officeDocument/2006/relationships/hyperlink" Target="http://www.icao.int/safety/SafetyManagement/Pages/slide9Worksheet.mht" TargetMode="External"/><Relationship Id="rId4" Type="http://schemas.openxmlformats.org/officeDocument/2006/relationships/hyperlink" Target="Risk%20based%20Surveillance_May13_R1%20wth%20freq%20modifier.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p>
            <a:r>
              <a:rPr lang="en-GB" b="1" dirty="0" smtClean="0"/>
              <a:t>SMM 3</a:t>
            </a:r>
            <a:r>
              <a:rPr lang="en-GB" b="1" baseline="30000" dirty="0" smtClean="0"/>
              <a:t>rd</a:t>
            </a:r>
            <a:r>
              <a:rPr lang="en-GB" b="1" dirty="0" smtClean="0"/>
              <a:t> Edition </a:t>
            </a:r>
            <a:r>
              <a:rPr lang="en-GB" b="1" dirty="0"/>
              <a:t>Highlights </a:t>
            </a:r>
            <a:r>
              <a:rPr lang="en-GB" b="1" dirty="0" smtClean="0"/>
              <a:t/>
            </a:r>
            <a:br>
              <a:rPr lang="en-GB" b="1" dirty="0" smtClean="0"/>
            </a:br>
            <a:r>
              <a:rPr lang="en-GB" sz="2800" dirty="0" smtClean="0"/>
              <a:t>(</a:t>
            </a:r>
            <a:r>
              <a:rPr lang="en-GB" sz="2800" dirty="0"/>
              <a:t>Doc </a:t>
            </a:r>
            <a:r>
              <a:rPr lang="en-GB" sz="2800" dirty="0" smtClean="0"/>
              <a:t>9859, Final version)</a:t>
            </a:r>
            <a:r>
              <a:rPr lang="en-GB" sz="2800" dirty="0" smtClean="0">
                <a:solidFill>
                  <a:schemeClr val="bg2"/>
                </a:solidFill>
              </a:rPr>
              <a:t> </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lstStyle/>
          <a:p>
            <a:r>
              <a:rPr lang="en-GB" sz="3200" dirty="0"/>
              <a:t>Chapter </a:t>
            </a:r>
            <a:r>
              <a:rPr lang="en-GB" sz="3200" b="1" dirty="0"/>
              <a:t>3</a:t>
            </a:r>
            <a:r>
              <a:rPr lang="en-GB" sz="3200" dirty="0"/>
              <a:t> </a:t>
            </a:r>
            <a:r>
              <a:rPr lang="en-GB" sz="3200" dirty="0" smtClean="0"/>
              <a:t>Highlights</a:t>
            </a:r>
            <a:r>
              <a:rPr lang="en-GB" sz="3200" dirty="0"/>
              <a:t>: </a:t>
            </a:r>
            <a:r>
              <a:rPr lang="en-GB" sz="2000" dirty="0" smtClean="0"/>
              <a:t> (2 of 6)</a:t>
            </a:r>
            <a:r>
              <a:rPr lang="en-GB" sz="3200" dirty="0"/>
              <a:t/>
            </a:r>
            <a:br>
              <a:rPr lang="en-GB" sz="3200" dirty="0"/>
            </a:br>
            <a:r>
              <a:rPr lang="en-GB" sz="3200" b="1" i="1" dirty="0"/>
              <a:t>State Safety Programme </a:t>
            </a:r>
            <a:endParaRPr lang="en-CA" sz="3200" b="1" dirty="0"/>
          </a:p>
        </p:txBody>
      </p:sp>
      <p:sp>
        <p:nvSpPr>
          <p:cNvPr id="4" name="Content Placeholder 3"/>
          <p:cNvSpPr>
            <a:spLocks noGrp="1"/>
          </p:cNvSpPr>
          <p:nvPr>
            <p:ph idx="1"/>
          </p:nvPr>
        </p:nvSpPr>
        <p:spPr/>
        <p:txBody>
          <a:bodyPr>
            <a:normAutofit/>
          </a:bodyPr>
          <a:lstStyle/>
          <a:p>
            <a:pPr marL="514350" indent="-514350">
              <a:buClrTx/>
              <a:buFont typeface="+mj-lt"/>
              <a:buAutoNum type="arabicPeriod" startAt="2"/>
            </a:pPr>
            <a:r>
              <a:rPr lang="en-CA" sz="2800" dirty="0"/>
              <a:t>SSP </a:t>
            </a:r>
            <a:r>
              <a:rPr lang="en-CA" sz="2800" dirty="0" smtClean="0"/>
              <a:t>Gap Analysis &amp; Implementation Plan </a:t>
            </a:r>
            <a:r>
              <a:rPr lang="en-CA" sz="2000" dirty="0" smtClean="0"/>
              <a:t>[4.3.3; App 7]</a:t>
            </a: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Updated gap </a:t>
            </a:r>
            <a:r>
              <a:rPr lang="en-US" sz="3000" i="1" dirty="0">
                <a:solidFill>
                  <a:schemeClr val="tx2">
                    <a:lumMod val="50000"/>
                    <a:lumOff val="50000"/>
                  </a:schemeClr>
                </a:solidFill>
              </a:rPr>
              <a:t>analysis questions, </a:t>
            </a:r>
            <a:r>
              <a:rPr lang="en-US" sz="3000" i="1" dirty="0" smtClean="0">
                <a:solidFill>
                  <a:schemeClr val="tx2">
                    <a:lumMod val="50000"/>
                    <a:lumOff val="50000"/>
                  </a:schemeClr>
                </a:solidFill>
              </a:rPr>
              <a:t>including </a:t>
            </a:r>
            <a:r>
              <a:rPr lang="en-US" sz="3000" i="1" dirty="0">
                <a:solidFill>
                  <a:schemeClr val="tx2">
                    <a:lumMod val="50000"/>
                    <a:lumOff val="50000"/>
                  </a:schemeClr>
                </a:solidFill>
              </a:rPr>
              <a:t>main text </a:t>
            </a:r>
            <a:r>
              <a:rPr lang="en-US" sz="3000" i="1" dirty="0" smtClean="0">
                <a:solidFill>
                  <a:schemeClr val="tx2">
                    <a:lumMod val="50000"/>
                    <a:lumOff val="50000"/>
                  </a:schemeClr>
                </a:solidFill>
              </a:rPr>
              <a:t>references </a:t>
            </a:r>
            <a:r>
              <a:rPr lang="en-US" sz="2000" dirty="0" smtClean="0">
                <a:solidFill>
                  <a:srgbClr val="00B050"/>
                </a:solidFill>
              </a:rPr>
              <a:t>(enhancement) </a:t>
            </a:r>
            <a:r>
              <a:rPr lang="en-US" sz="1200" dirty="0" smtClean="0">
                <a:solidFill>
                  <a:srgbClr val="FF0000"/>
                </a:solidFill>
                <a:hlinkClick r:id="rId4" action="ppaction://hlinkfile"/>
              </a:rPr>
              <a:t>[C4-App7]  </a:t>
            </a:r>
            <a:r>
              <a:rPr lang="en-US" sz="1200" dirty="0" smtClean="0">
                <a:solidFill>
                  <a:srgbClr val="FF0000"/>
                </a:solidFill>
              </a:rPr>
              <a:t> </a:t>
            </a:r>
            <a:endParaRPr lang="en-US" sz="1600" i="1" dirty="0" smtClean="0">
              <a:solidFill>
                <a:schemeClr val="tx2">
                  <a:lumMod val="50000"/>
                  <a:lumOff val="50000"/>
                </a:schemeClr>
              </a:solidFill>
            </a:endParaRP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Improved </a:t>
            </a:r>
            <a:r>
              <a:rPr lang="en-US" sz="3000" i="1" dirty="0">
                <a:solidFill>
                  <a:schemeClr val="tx2">
                    <a:lumMod val="50000"/>
                    <a:lumOff val="50000"/>
                  </a:schemeClr>
                </a:solidFill>
              </a:rPr>
              <a:t>documentation for gap analysis outcomes and tasks implementation </a:t>
            </a:r>
            <a:r>
              <a:rPr lang="en-US" sz="2000" dirty="0" smtClean="0">
                <a:solidFill>
                  <a:srgbClr val="00B050"/>
                </a:solidFill>
              </a:rPr>
              <a:t>(new) </a:t>
            </a:r>
            <a:r>
              <a:rPr lang="en-US" sz="1200" dirty="0" smtClean="0">
                <a:solidFill>
                  <a:srgbClr val="FF0000"/>
                </a:solidFill>
                <a:hlinkClick r:id="rId5" action="ppaction://hlinkfile"/>
              </a:rPr>
              <a:t>[T4-A7-2&amp;3]   </a:t>
            </a:r>
            <a:endParaRPr lang="en-CA" sz="1200" dirty="0">
              <a:solidFill>
                <a:srgbClr val="FF0000"/>
              </a:solidFill>
            </a:endParaRP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08705046"/>
              </p:ext>
            </p:extLst>
          </p:nvPr>
        </p:nvGraphicFramePr>
        <p:xfrm>
          <a:off x="5724128" y="2564904"/>
          <a:ext cx="914400" cy="806450"/>
        </p:xfrm>
        <a:graphic>
          <a:graphicData uri="http://schemas.openxmlformats.org/presentationml/2006/ole">
            <mc:AlternateContent xmlns:mc="http://schemas.openxmlformats.org/markup-compatibility/2006">
              <mc:Choice xmlns:v="urn:schemas-microsoft-com:vml" Requires="v">
                <p:oleObj spid="_x0000_s5959" name="Document" showAsIcon="1" r:id="rId6" imgW="914400" imgH="806400" progId="Word.Document.12">
                  <p:embed/>
                </p:oleObj>
              </mc:Choice>
              <mc:Fallback>
                <p:oleObj name="Document" showAsIcon="1" r:id="rId6" imgW="914400" imgH="806400" progId="Word.Document.12">
                  <p:embed/>
                  <p:pic>
                    <p:nvPicPr>
                      <p:cNvPr id="0" name=""/>
                      <p:cNvPicPr/>
                      <p:nvPr/>
                    </p:nvPicPr>
                    <p:blipFill>
                      <a:blip r:embed="rId7"/>
                      <a:stretch>
                        <a:fillRect/>
                      </a:stretch>
                    </p:blipFill>
                    <p:spPr>
                      <a:xfrm>
                        <a:off x="5724128" y="2564904"/>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722234"/>
              </p:ext>
            </p:extLst>
          </p:nvPr>
        </p:nvGraphicFramePr>
        <p:xfrm>
          <a:off x="6948264" y="4221088"/>
          <a:ext cx="914400" cy="806450"/>
        </p:xfrm>
        <a:graphic>
          <a:graphicData uri="http://schemas.openxmlformats.org/presentationml/2006/ole">
            <mc:AlternateContent xmlns:mc="http://schemas.openxmlformats.org/markup-compatibility/2006">
              <mc:Choice xmlns:v="urn:schemas-microsoft-com:vml" Requires="v">
                <p:oleObj spid="_x0000_s5960" name="Document" showAsIcon="1" r:id="rId8" imgW="914400" imgH="806400" progId="Word.Document.12">
                  <p:embed/>
                </p:oleObj>
              </mc:Choice>
              <mc:Fallback>
                <p:oleObj name="Document" showAsIcon="1" r:id="rId8" imgW="914400" imgH="806400" progId="Word.Document.12">
                  <p:embed/>
                  <p:pic>
                    <p:nvPicPr>
                      <p:cNvPr id="0" name=""/>
                      <p:cNvPicPr/>
                      <p:nvPr/>
                    </p:nvPicPr>
                    <p:blipFill>
                      <a:blip r:embed="rId9"/>
                      <a:stretch>
                        <a:fillRect/>
                      </a:stretch>
                    </p:blipFill>
                    <p:spPr>
                      <a:xfrm>
                        <a:off x="6948264" y="422108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81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lstStyle/>
          <a:p>
            <a:r>
              <a:rPr lang="en-GB" sz="3200" dirty="0"/>
              <a:t>Chapter </a:t>
            </a:r>
            <a:r>
              <a:rPr lang="en-GB" sz="3200" b="1" dirty="0"/>
              <a:t>3</a:t>
            </a:r>
            <a:r>
              <a:rPr lang="en-GB" sz="3200" dirty="0"/>
              <a:t> </a:t>
            </a:r>
            <a:r>
              <a:rPr lang="en-GB" sz="3200" dirty="0" smtClean="0"/>
              <a:t>Highlights</a:t>
            </a:r>
            <a:r>
              <a:rPr lang="en-GB" sz="3200" dirty="0"/>
              <a:t>: </a:t>
            </a:r>
            <a:r>
              <a:rPr lang="en-GB" sz="2000" dirty="0" smtClean="0"/>
              <a:t>(3 of 6)</a:t>
            </a:r>
            <a:r>
              <a:rPr lang="en-GB" sz="3200" dirty="0"/>
              <a:t/>
            </a:r>
            <a:br>
              <a:rPr lang="en-GB" sz="3200" dirty="0"/>
            </a:br>
            <a:r>
              <a:rPr lang="en-GB" sz="3200" b="1" i="1" dirty="0"/>
              <a:t>State Safety Programme </a:t>
            </a:r>
            <a:endParaRPr lang="en-CA" sz="3200" b="1" dirty="0"/>
          </a:p>
        </p:txBody>
      </p:sp>
      <p:sp>
        <p:nvSpPr>
          <p:cNvPr id="4" name="Content Placeholder 3"/>
          <p:cNvSpPr>
            <a:spLocks noGrp="1"/>
          </p:cNvSpPr>
          <p:nvPr>
            <p:ph idx="1"/>
          </p:nvPr>
        </p:nvSpPr>
        <p:spPr/>
        <p:txBody>
          <a:bodyPr/>
          <a:lstStyle/>
          <a:p>
            <a:pPr marL="514350" indent="-514350">
              <a:buClrTx/>
              <a:buFont typeface="+mj-lt"/>
              <a:buAutoNum type="arabicPeriod" startAt="3"/>
            </a:pPr>
            <a:r>
              <a:rPr lang="en-CA" sz="2800" dirty="0"/>
              <a:t>SSP </a:t>
            </a:r>
            <a:r>
              <a:rPr lang="en-CA" sz="2800" dirty="0" smtClean="0"/>
              <a:t>Implementation – Phased Approach  </a:t>
            </a:r>
            <a:r>
              <a:rPr lang="en-CA" sz="2000" dirty="0" smtClean="0"/>
              <a:t>[5.5; Table A]</a:t>
            </a: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Guidance on 4-phased progressive implementation of </a:t>
            </a:r>
            <a:r>
              <a:rPr lang="en-US" sz="3000" i="1" dirty="0">
                <a:solidFill>
                  <a:schemeClr val="tx2">
                    <a:lumMod val="50000"/>
                    <a:lumOff val="50000"/>
                  </a:schemeClr>
                </a:solidFill>
              </a:rPr>
              <a:t>SSP elements </a:t>
            </a:r>
            <a:r>
              <a:rPr lang="en-US" sz="3000" i="1" dirty="0" smtClean="0">
                <a:solidFill>
                  <a:schemeClr val="tx2">
                    <a:lumMod val="50000"/>
                    <a:lumOff val="50000"/>
                  </a:schemeClr>
                </a:solidFill>
              </a:rPr>
              <a:t>&amp; processes </a:t>
            </a:r>
            <a:r>
              <a:rPr lang="en-US" sz="2000" dirty="0" smtClean="0">
                <a:solidFill>
                  <a:srgbClr val="00B050"/>
                </a:solidFill>
              </a:rPr>
              <a:t>(new) 							</a:t>
            </a:r>
            <a:r>
              <a:rPr lang="en-US" sz="1200" dirty="0" smtClean="0">
                <a:solidFill>
                  <a:srgbClr val="00B050"/>
                </a:solidFill>
                <a:hlinkClick r:id="rId4" action="ppaction://hlinkfile"/>
              </a:rPr>
              <a:t>[C4-T4-1]   </a:t>
            </a:r>
            <a:endParaRPr lang="en-CA" sz="1200" dirty="0">
              <a:solidFill>
                <a:srgbClr val="00B050"/>
              </a:solidFill>
            </a:endParaRP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82397963"/>
              </p:ext>
            </p:extLst>
          </p:nvPr>
        </p:nvGraphicFramePr>
        <p:xfrm>
          <a:off x="5508104" y="3284984"/>
          <a:ext cx="914400" cy="806450"/>
        </p:xfrm>
        <a:graphic>
          <a:graphicData uri="http://schemas.openxmlformats.org/presentationml/2006/ole">
            <mc:AlternateContent xmlns:mc="http://schemas.openxmlformats.org/markup-compatibility/2006">
              <mc:Choice xmlns:v="urn:schemas-microsoft-com:vml" Requires="v">
                <p:oleObj spid="_x0000_s6560"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5508104" y="328498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925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lstStyle/>
          <a:p>
            <a:r>
              <a:rPr lang="en-GB" sz="3200" dirty="0"/>
              <a:t>Chapter </a:t>
            </a:r>
            <a:r>
              <a:rPr lang="en-GB" sz="3200" b="1" dirty="0"/>
              <a:t>3</a:t>
            </a:r>
            <a:r>
              <a:rPr lang="en-GB" sz="3200" dirty="0"/>
              <a:t> </a:t>
            </a:r>
            <a:r>
              <a:rPr lang="en-GB" sz="3200" dirty="0" smtClean="0"/>
              <a:t>Highlights</a:t>
            </a:r>
            <a:r>
              <a:rPr lang="en-GB" sz="3200" dirty="0"/>
              <a:t>: </a:t>
            </a:r>
            <a:r>
              <a:rPr lang="en-GB" sz="2000" dirty="0" smtClean="0"/>
              <a:t>(4 of 6)</a:t>
            </a:r>
            <a:r>
              <a:rPr lang="en-GB" sz="3200" dirty="0"/>
              <a:t/>
            </a:r>
            <a:br>
              <a:rPr lang="en-GB" sz="3200" dirty="0"/>
            </a:br>
            <a:r>
              <a:rPr lang="en-GB" sz="3200" b="1" i="1" dirty="0"/>
              <a:t>State Safety Programme </a:t>
            </a:r>
            <a:endParaRPr lang="en-CA" sz="3200" b="1" dirty="0"/>
          </a:p>
        </p:txBody>
      </p:sp>
      <p:sp>
        <p:nvSpPr>
          <p:cNvPr id="4" name="Content Placeholder 3"/>
          <p:cNvSpPr>
            <a:spLocks noGrp="1"/>
          </p:cNvSpPr>
          <p:nvPr>
            <p:ph idx="1"/>
          </p:nvPr>
        </p:nvSpPr>
        <p:spPr>
          <a:xfrm>
            <a:off x="395536" y="1556792"/>
            <a:ext cx="8229600" cy="4525963"/>
          </a:xfrm>
        </p:spPr>
        <p:txBody>
          <a:bodyPr>
            <a:normAutofit lnSpcReduction="10000"/>
          </a:bodyPr>
          <a:lstStyle/>
          <a:p>
            <a:pPr marL="514350" indent="-514350">
              <a:buClrTx/>
              <a:buFont typeface="+mj-lt"/>
              <a:buAutoNum type="arabicPeriod" startAt="4"/>
            </a:pPr>
            <a:r>
              <a:rPr lang="en-US" sz="2800" dirty="0"/>
              <a:t>Safety Indicators &amp; Acceptable level of safety </a:t>
            </a:r>
            <a:r>
              <a:rPr lang="en-US" sz="2800" dirty="0" smtClean="0"/>
              <a:t>performance (</a:t>
            </a:r>
            <a:r>
              <a:rPr lang="en-US" sz="2800" dirty="0" err="1" smtClean="0"/>
              <a:t>ALoSP</a:t>
            </a:r>
            <a:r>
              <a:rPr lang="en-US" sz="2800" dirty="0" smtClean="0"/>
              <a:t>) </a:t>
            </a:r>
            <a:r>
              <a:rPr lang="en-US" sz="2000" dirty="0" smtClean="0"/>
              <a:t>[4.3.5; App 4]</a:t>
            </a:r>
          </a:p>
          <a:p>
            <a:pPr>
              <a:buClrTx/>
              <a:buFont typeface="Wingdings" pitchFamily="2" charset="2"/>
              <a:buChar char="ü"/>
            </a:pPr>
            <a:r>
              <a:rPr lang="en-US" sz="2800" i="1" dirty="0" smtClean="0">
                <a:solidFill>
                  <a:schemeClr val="tx2">
                    <a:lumMod val="50000"/>
                    <a:lumOff val="50000"/>
                  </a:schemeClr>
                </a:solidFill>
              </a:rPr>
              <a:t>Guidance </a:t>
            </a:r>
            <a:r>
              <a:rPr lang="en-US" sz="2800" i="1" dirty="0">
                <a:solidFill>
                  <a:schemeClr val="tx2">
                    <a:lumMod val="50000"/>
                    <a:lumOff val="50000"/>
                  </a:schemeClr>
                </a:solidFill>
              </a:rPr>
              <a:t>on </a:t>
            </a:r>
            <a:r>
              <a:rPr lang="en-US" sz="2800" i="1" dirty="0" err="1" smtClean="0">
                <a:solidFill>
                  <a:schemeClr val="tx2">
                    <a:lumMod val="50000"/>
                    <a:lumOff val="50000"/>
                  </a:schemeClr>
                </a:solidFill>
              </a:rPr>
              <a:t>ALoSP</a:t>
            </a:r>
            <a:r>
              <a:rPr lang="en-US" sz="2800" i="1" dirty="0" smtClean="0">
                <a:solidFill>
                  <a:schemeClr val="tx2">
                    <a:lumMod val="50000"/>
                    <a:lumOff val="50000"/>
                  </a:schemeClr>
                </a:solidFill>
              </a:rPr>
              <a:t> </a:t>
            </a:r>
            <a:r>
              <a:rPr lang="en-US" sz="2800" i="1" dirty="0">
                <a:solidFill>
                  <a:schemeClr val="tx2">
                    <a:lumMod val="50000"/>
                    <a:lumOff val="50000"/>
                  </a:schemeClr>
                </a:solidFill>
              </a:rPr>
              <a:t>measurement and monitoring through State aggregate SPIs and </a:t>
            </a:r>
            <a:r>
              <a:rPr lang="en-US" sz="2800" i="1" dirty="0" smtClean="0">
                <a:solidFill>
                  <a:schemeClr val="tx2">
                    <a:lumMod val="50000"/>
                    <a:lumOff val="50000"/>
                  </a:schemeClr>
                </a:solidFill>
              </a:rPr>
              <a:t>associated </a:t>
            </a:r>
            <a:r>
              <a:rPr lang="en-US" sz="2800" i="1" dirty="0">
                <a:solidFill>
                  <a:schemeClr val="tx2">
                    <a:lumMod val="50000"/>
                    <a:lumOff val="50000"/>
                  </a:schemeClr>
                </a:solidFill>
              </a:rPr>
              <a:t>T</a:t>
            </a:r>
            <a:r>
              <a:rPr lang="en-US" sz="2800" i="1" dirty="0" smtClean="0">
                <a:solidFill>
                  <a:schemeClr val="tx2">
                    <a:lumMod val="50000"/>
                    <a:lumOff val="50000"/>
                  </a:schemeClr>
                </a:solidFill>
              </a:rPr>
              <a:t>arget </a:t>
            </a:r>
            <a:r>
              <a:rPr lang="en-US" sz="2800" i="1" dirty="0">
                <a:solidFill>
                  <a:schemeClr val="tx2">
                    <a:lumMod val="50000"/>
                    <a:lumOff val="50000"/>
                  </a:schemeClr>
                </a:solidFill>
              </a:rPr>
              <a:t>and </a:t>
            </a:r>
            <a:r>
              <a:rPr lang="en-US" sz="2800" i="1" dirty="0" smtClean="0">
                <a:solidFill>
                  <a:schemeClr val="tx2">
                    <a:lumMod val="50000"/>
                    <a:lumOff val="50000"/>
                  </a:schemeClr>
                </a:solidFill>
              </a:rPr>
              <a:t>Alert levels </a:t>
            </a:r>
            <a:r>
              <a:rPr lang="en-US" sz="2000" dirty="0" smtClean="0">
                <a:solidFill>
                  <a:srgbClr val="00B050"/>
                </a:solidFill>
              </a:rPr>
              <a:t>(new) </a:t>
            </a:r>
            <a:r>
              <a:rPr lang="en-US" sz="1200" dirty="0" smtClean="0">
                <a:hlinkClick r:id="rId4" action="ppaction://hlinkfile"/>
              </a:rPr>
              <a:t>[C4-App4]  </a:t>
            </a:r>
            <a:r>
              <a:rPr lang="en-US" sz="1200" dirty="0" smtClean="0"/>
              <a:t> </a:t>
            </a:r>
            <a:endParaRPr lang="en-US" sz="1200" dirty="0"/>
          </a:p>
          <a:p>
            <a:pPr marL="0" indent="0">
              <a:buClrTx/>
              <a:buNone/>
            </a:pPr>
            <a:endParaRPr lang="en-US" sz="1200" dirty="0" smtClean="0"/>
          </a:p>
          <a:p>
            <a:pPr marL="0" indent="0">
              <a:buClrTx/>
              <a:buNone/>
            </a:pPr>
            <a:r>
              <a:rPr lang="en-US" sz="2400" dirty="0">
                <a:solidFill>
                  <a:srgbClr val="7030A0"/>
                </a:solidFill>
              </a:rPr>
              <a:t> </a:t>
            </a:r>
            <a:r>
              <a:rPr lang="en-US" sz="2400" dirty="0" smtClean="0">
                <a:solidFill>
                  <a:srgbClr val="7030A0"/>
                </a:solidFill>
              </a:rPr>
              <a:t>   </a:t>
            </a:r>
            <a:r>
              <a:rPr lang="en-US" sz="2400" u="sng" dirty="0" smtClean="0">
                <a:solidFill>
                  <a:srgbClr val="7030A0"/>
                </a:solidFill>
              </a:rPr>
              <a:t>In essence</a:t>
            </a:r>
            <a:r>
              <a:rPr lang="en-US" sz="2400" dirty="0" smtClean="0">
                <a:solidFill>
                  <a:srgbClr val="7030A0"/>
                </a:solidFill>
              </a:rPr>
              <a:t> - A State defines its </a:t>
            </a:r>
            <a:r>
              <a:rPr lang="en-US" sz="2400" dirty="0" err="1" smtClean="0">
                <a:solidFill>
                  <a:srgbClr val="7030A0"/>
                </a:solidFill>
              </a:rPr>
              <a:t>ALoSP</a:t>
            </a:r>
            <a:r>
              <a:rPr lang="en-US" sz="2400" dirty="0" smtClean="0">
                <a:solidFill>
                  <a:srgbClr val="7030A0"/>
                </a:solidFill>
              </a:rPr>
              <a:t> </a:t>
            </a:r>
            <a:r>
              <a:rPr lang="en-US" sz="2400" dirty="0">
                <a:solidFill>
                  <a:srgbClr val="7030A0"/>
                </a:solidFill>
              </a:rPr>
              <a:t> </a:t>
            </a:r>
            <a:r>
              <a:rPr lang="en-US" sz="2400" dirty="0" smtClean="0">
                <a:solidFill>
                  <a:srgbClr val="7030A0"/>
                </a:solidFill>
              </a:rPr>
              <a:t>through:</a:t>
            </a:r>
            <a:endParaRPr lang="en-US" sz="2400" dirty="0">
              <a:solidFill>
                <a:srgbClr val="7030A0"/>
              </a:solidFill>
            </a:endParaRPr>
          </a:p>
          <a:p>
            <a:pPr>
              <a:buClrTx/>
              <a:buFont typeface="Wingdings" pitchFamily="2" charset="2"/>
              <a:buChar char="Ø"/>
            </a:pPr>
            <a:r>
              <a:rPr lang="en-US" sz="2400" dirty="0" smtClean="0">
                <a:solidFill>
                  <a:srgbClr val="7030A0"/>
                </a:solidFill>
              </a:rPr>
              <a:t>A selected package </a:t>
            </a:r>
            <a:r>
              <a:rPr lang="en-US" sz="2400" dirty="0">
                <a:solidFill>
                  <a:srgbClr val="7030A0"/>
                </a:solidFill>
              </a:rPr>
              <a:t>of aggregate </a:t>
            </a:r>
            <a:r>
              <a:rPr lang="en-US" sz="2400" dirty="0" smtClean="0">
                <a:solidFill>
                  <a:srgbClr val="7030A0"/>
                </a:solidFill>
              </a:rPr>
              <a:t>SPIs; </a:t>
            </a:r>
            <a:endParaRPr lang="en-US" sz="2400" dirty="0">
              <a:solidFill>
                <a:srgbClr val="7030A0"/>
              </a:solidFill>
            </a:endParaRPr>
          </a:p>
          <a:p>
            <a:pPr marL="171450" indent="-171450">
              <a:buClrTx/>
              <a:buFont typeface="Wingdings"/>
              <a:buChar char="Ø"/>
            </a:pPr>
            <a:r>
              <a:rPr lang="en-US" sz="2400" dirty="0" smtClean="0">
                <a:solidFill>
                  <a:srgbClr val="7030A0"/>
                </a:solidFill>
              </a:rPr>
              <a:t> Set Target </a:t>
            </a:r>
            <a:r>
              <a:rPr lang="en-US" sz="2400" dirty="0">
                <a:solidFill>
                  <a:srgbClr val="7030A0"/>
                </a:solidFill>
              </a:rPr>
              <a:t>and Alert </a:t>
            </a:r>
            <a:r>
              <a:rPr lang="en-US" sz="2400" dirty="0" smtClean="0">
                <a:solidFill>
                  <a:srgbClr val="7030A0"/>
                </a:solidFill>
              </a:rPr>
              <a:t>levels </a:t>
            </a:r>
            <a:r>
              <a:rPr lang="en-US" sz="2400" dirty="0">
                <a:solidFill>
                  <a:srgbClr val="7030A0"/>
                </a:solidFill>
              </a:rPr>
              <a:t>for each </a:t>
            </a:r>
            <a:r>
              <a:rPr lang="en-US" sz="2400" dirty="0" smtClean="0">
                <a:solidFill>
                  <a:srgbClr val="7030A0"/>
                </a:solidFill>
              </a:rPr>
              <a:t>SPI; and</a:t>
            </a:r>
          </a:p>
          <a:p>
            <a:pPr marL="171450" indent="-171450">
              <a:buClrTx/>
              <a:buFont typeface="Wingdings"/>
              <a:buChar char="Ø"/>
            </a:pPr>
            <a:r>
              <a:rPr lang="en-US" sz="2400" dirty="0" smtClean="0">
                <a:solidFill>
                  <a:srgbClr val="7030A0"/>
                </a:solidFill>
              </a:rPr>
              <a:t> Monitor &amp; measure individual &amp; consolidated SPIs’ Target achievement </a:t>
            </a:r>
            <a:r>
              <a:rPr lang="en-US" sz="2400" dirty="0">
                <a:solidFill>
                  <a:srgbClr val="7030A0"/>
                </a:solidFill>
              </a:rPr>
              <a:t>&amp; </a:t>
            </a:r>
            <a:r>
              <a:rPr lang="en-US" sz="2400" dirty="0" smtClean="0">
                <a:solidFill>
                  <a:srgbClr val="7030A0"/>
                </a:solidFill>
              </a:rPr>
              <a:t>Alert avoidance (Yes/ No) outcomes.</a:t>
            </a:r>
            <a:endParaRPr lang="en-US" sz="2400" dirty="0">
              <a:solidFill>
                <a:srgbClr val="7030A0"/>
              </a:solidFill>
            </a:endParaRPr>
          </a:p>
          <a:p>
            <a:pPr>
              <a:buClrTx/>
              <a:buFont typeface="Wingdings" pitchFamily="2" charset="2"/>
              <a:buChar char="ü"/>
            </a:pPr>
            <a:endParaRPr lang="en-CA" sz="2000"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88332659"/>
              </p:ext>
            </p:extLst>
          </p:nvPr>
        </p:nvGraphicFramePr>
        <p:xfrm>
          <a:off x="4499992" y="3140968"/>
          <a:ext cx="914400" cy="806450"/>
        </p:xfrm>
        <a:graphic>
          <a:graphicData uri="http://schemas.openxmlformats.org/presentationml/2006/ole">
            <mc:AlternateContent xmlns:mc="http://schemas.openxmlformats.org/markup-compatibility/2006">
              <mc:Choice xmlns:v="urn:schemas-microsoft-com:vml" Requires="v">
                <p:oleObj spid="_x0000_s3532" name="Worksheet" showAsIcon="1" r:id="rId5" imgW="914400" imgH="806400" progId="Excel.Sheet.12">
                  <p:embed/>
                </p:oleObj>
              </mc:Choice>
              <mc:Fallback>
                <p:oleObj name="Worksheet" showAsIcon="1" r:id="rId5" imgW="914400" imgH="806400" progId="Excel.Sheet.12">
                  <p:embed/>
                  <p:pic>
                    <p:nvPicPr>
                      <p:cNvPr id="0" name=""/>
                      <p:cNvPicPr/>
                      <p:nvPr/>
                    </p:nvPicPr>
                    <p:blipFill>
                      <a:blip r:embed="rId6"/>
                      <a:stretch>
                        <a:fillRect/>
                      </a:stretch>
                    </p:blipFill>
                    <p:spPr>
                      <a:xfrm>
                        <a:off x="4499992" y="31409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640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lstStyle/>
          <a:p>
            <a:r>
              <a:rPr lang="en-GB" dirty="0"/>
              <a:t>Chapter </a:t>
            </a:r>
            <a:r>
              <a:rPr lang="en-GB" b="1" dirty="0"/>
              <a:t>3</a:t>
            </a:r>
            <a:r>
              <a:rPr lang="en-GB" dirty="0"/>
              <a:t> Highlights: </a:t>
            </a:r>
            <a:r>
              <a:rPr lang="en-GB" sz="2400" dirty="0"/>
              <a:t>(4 of 6)</a:t>
            </a:r>
            <a:r>
              <a:rPr lang="en-GB" dirty="0"/>
              <a:t/>
            </a:r>
            <a:br>
              <a:rPr lang="en-GB" dirty="0"/>
            </a:br>
            <a:r>
              <a:rPr lang="en-GB" b="1" i="1" dirty="0"/>
              <a:t>State Safety Programme </a:t>
            </a:r>
            <a:endParaRPr lang="en-CA" dirty="0"/>
          </a:p>
        </p:txBody>
      </p:sp>
      <p:sp>
        <p:nvSpPr>
          <p:cNvPr id="4" name="Content Placeholder 3"/>
          <p:cNvSpPr>
            <a:spLocks noGrp="1"/>
          </p:cNvSpPr>
          <p:nvPr>
            <p:ph idx="1"/>
          </p:nvPr>
        </p:nvSpPr>
        <p:spPr/>
        <p:txBody>
          <a:bodyPr>
            <a:normAutofit fontScale="77500" lnSpcReduction="20000"/>
          </a:bodyPr>
          <a:lstStyle/>
          <a:p>
            <a:pPr marL="0" indent="0">
              <a:buNone/>
            </a:pPr>
            <a:r>
              <a:rPr lang="en-US" b="1" dirty="0" smtClean="0"/>
              <a:t>SPI Alert &amp; Target settings and a State’s </a:t>
            </a:r>
            <a:r>
              <a:rPr lang="en-US" b="1" dirty="0" err="1" smtClean="0"/>
              <a:t>ALoSP</a:t>
            </a:r>
            <a:r>
              <a:rPr lang="en-US" b="1" dirty="0" smtClean="0"/>
              <a:t>:</a:t>
            </a:r>
          </a:p>
          <a:p>
            <a:pPr marL="0" indent="0" algn="just">
              <a:buClrTx/>
              <a:buNone/>
            </a:pPr>
            <a:endParaRPr lang="en-US" dirty="0" smtClean="0">
              <a:solidFill>
                <a:schemeClr val="bg2"/>
              </a:solidFill>
            </a:endParaRPr>
          </a:p>
          <a:p>
            <a:pPr algn="just">
              <a:buClrTx/>
              <a:buFont typeface="Wingdings" pitchFamily="2" charset="2"/>
              <a:buChar char="ü"/>
            </a:pPr>
            <a:r>
              <a:rPr lang="en-US" i="1" dirty="0" smtClean="0">
                <a:solidFill>
                  <a:schemeClr val="tx2">
                    <a:lumMod val="50000"/>
                    <a:lumOff val="50000"/>
                  </a:schemeClr>
                </a:solidFill>
              </a:rPr>
              <a:t>An Alert level ensures attention is drawn to a SPI anytime its trending is statistically worse off than its recent performance</a:t>
            </a:r>
          </a:p>
          <a:p>
            <a:pPr algn="just">
              <a:buClrTx/>
              <a:buFont typeface="Wingdings" pitchFamily="2" charset="2"/>
              <a:buChar char="ü"/>
            </a:pPr>
            <a:endParaRPr lang="en-US" i="1" dirty="0" smtClean="0"/>
          </a:p>
          <a:p>
            <a:pPr algn="just">
              <a:buClrTx/>
              <a:buFont typeface="Wingdings" pitchFamily="2" charset="2"/>
              <a:buChar char="ü"/>
            </a:pPr>
            <a:r>
              <a:rPr lang="en-US" i="1" dirty="0" smtClean="0">
                <a:solidFill>
                  <a:schemeClr val="tx2">
                    <a:lumMod val="50000"/>
                    <a:lumOff val="50000"/>
                  </a:schemeClr>
                </a:solidFill>
              </a:rPr>
              <a:t>A Target level ensures a planned endeavor to drive a SPI to improve on its own recent average performance</a:t>
            </a:r>
          </a:p>
          <a:p>
            <a:pPr algn="just">
              <a:buClrTx/>
              <a:buFont typeface="Wingdings" pitchFamily="2" charset="2"/>
              <a:buChar char="ü"/>
            </a:pPr>
            <a:endParaRPr lang="en-US" i="1" dirty="0" smtClean="0">
              <a:solidFill>
                <a:schemeClr val="bg2"/>
              </a:solidFill>
            </a:endParaRPr>
          </a:p>
          <a:p>
            <a:pPr algn="just">
              <a:buClrTx/>
              <a:buFont typeface="Wingdings" pitchFamily="2" charset="2"/>
              <a:buChar char="ü"/>
            </a:pPr>
            <a:r>
              <a:rPr lang="en-US" i="1" dirty="0" smtClean="0">
                <a:solidFill>
                  <a:schemeClr val="tx2">
                    <a:lumMod val="50000"/>
                    <a:lumOff val="50000"/>
                  </a:schemeClr>
                </a:solidFill>
              </a:rPr>
              <a:t>Alert exceedance &amp; Target achievement incidence count is a data-based performance measure of a package of SPIs - </a:t>
            </a:r>
            <a:r>
              <a:rPr lang="en-US" i="1" u="sng" dirty="0" smtClean="0">
                <a:solidFill>
                  <a:schemeClr val="tx2">
                    <a:lumMod val="50000"/>
                    <a:lumOff val="50000"/>
                  </a:schemeClr>
                </a:solidFill>
              </a:rPr>
              <a:t>hence the expression and measure of a State’s </a:t>
            </a:r>
            <a:r>
              <a:rPr lang="en-US" i="1" u="sng" dirty="0" err="1" smtClean="0">
                <a:solidFill>
                  <a:schemeClr val="tx2">
                    <a:lumMod val="50000"/>
                    <a:lumOff val="50000"/>
                  </a:schemeClr>
                </a:solidFill>
              </a:rPr>
              <a:t>ALoSP</a:t>
            </a:r>
            <a:endParaRPr lang="en-US" i="1" u="sng" dirty="0" smtClean="0">
              <a:solidFill>
                <a:schemeClr val="tx2">
                  <a:lumMod val="50000"/>
                  <a:lumOff val="50000"/>
                </a:schemeClr>
              </a:solidFill>
            </a:endParaRPr>
          </a:p>
          <a:p>
            <a:pPr algn="just">
              <a:buClrTx/>
              <a:buFont typeface="Wingdings" pitchFamily="2" charset="2"/>
              <a:buChar char="Ø"/>
            </a:pPr>
            <a:endParaRPr lang="en-CA" b="1" i="1" dirty="0">
              <a:solidFill>
                <a:srgbClr val="FF0000"/>
              </a:solidFill>
            </a:endParaRP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23443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lstStyle/>
          <a:p>
            <a:r>
              <a:rPr lang="en-GB" sz="3200" dirty="0"/>
              <a:t>Chapter </a:t>
            </a:r>
            <a:r>
              <a:rPr lang="en-GB" sz="3200" b="1" dirty="0"/>
              <a:t>3</a:t>
            </a:r>
            <a:r>
              <a:rPr lang="en-GB" sz="3200" dirty="0"/>
              <a:t> </a:t>
            </a:r>
            <a:r>
              <a:rPr lang="en-GB" sz="3200" dirty="0" smtClean="0"/>
              <a:t>Highlights</a:t>
            </a:r>
            <a:r>
              <a:rPr lang="en-GB" sz="3200" dirty="0"/>
              <a:t>: </a:t>
            </a:r>
            <a:r>
              <a:rPr lang="en-GB" sz="2000" dirty="0" smtClean="0"/>
              <a:t>(6 of 6)</a:t>
            </a:r>
            <a:r>
              <a:rPr lang="en-GB" sz="3200" dirty="0"/>
              <a:t/>
            </a:r>
            <a:br>
              <a:rPr lang="en-GB" sz="3200" dirty="0"/>
            </a:br>
            <a:r>
              <a:rPr lang="en-GB" sz="3200" b="1" i="1" dirty="0"/>
              <a:t>State Safety Programme </a:t>
            </a:r>
            <a:endParaRPr lang="en-CA" sz="3200" b="1" dirty="0"/>
          </a:p>
        </p:txBody>
      </p:sp>
      <p:sp>
        <p:nvSpPr>
          <p:cNvPr id="4" name="Content Placeholder 3"/>
          <p:cNvSpPr>
            <a:spLocks noGrp="1"/>
          </p:cNvSpPr>
          <p:nvPr>
            <p:ph idx="1"/>
          </p:nvPr>
        </p:nvSpPr>
        <p:spPr/>
        <p:txBody>
          <a:bodyPr/>
          <a:lstStyle/>
          <a:p>
            <a:pPr marL="514350" indent="-514350">
              <a:buClrTx/>
              <a:buFont typeface="+mj-lt"/>
              <a:buAutoNum type="arabicPeriod" startAt="5"/>
            </a:pPr>
            <a:r>
              <a:rPr lang="en-CA" sz="2800" dirty="0" smtClean="0"/>
              <a:t>SMS </a:t>
            </a:r>
            <a:r>
              <a:rPr lang="en-CA" sz="2800" dirty="0"/>
              <a:t>Acceptance/ Assessment </a:t>
            </a:r>
            <a:r>
              <a:rPr lang="en-CA" sz="2000" dirty="0" smtClean="0"/>
              <a:t>[App 7]</a:t>
            </a: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Initial </a:t>
            </a:r>
            <a:r>
              <a:rPr lang="en-US" sz="3000" i="1" dirty="0">
                <a:solidFill>
                  <a:schemeClr val="tx2">
                    <a:lumMod val="50000"/>
                    <a:lumOff val="50000"/>
                  </a:schemeClr>
                </a:solidFill>
              </a:rPr>
              <a:t>SMS </a:t>
            </a:r>
            <a:r>
              <a:rPr lang="en-US" sz="3000" i="1" dirty="0" smtClean="0">
                <a:solidFill>
                  <a:schemeClr val="tx2">
                    <a:lumMod val="50000"/>
                    <a:lumOff val="50000"/>
                  </a:schemeClr>
                </a:solidFill>
              </a:rPr>
              <a:t>regulatory acceptance as well as routine SMS audit checklists </a:t>
            </a:r>
            <a:r>
              <a:rPr lang="en-US" sz="2000" dirty="0" smtClean="0">
                <a:solidFill>
                  <a:srgbClr val="00B050"/>
                </a:solidFill>
              </a:rPr>
              <a:t>(new)  </a:t>
            </a:r>
            <a:r>
              <a:rPr lang="en-US" sz="1200" dirty="0" smtClean="0">
                <a:hlinkClick r:id="rId4" action="ppaction://hlinkfile"/>
              </a:rPr>
              <a:t>[C4-App 12]   </a:t>
            </a:r>
            <a:endParaRPr lang="en-US" sz="1200" dirty="0" smtClean="0"/>
          </a:p>
          <a:p>
            <a:pPr>
              <a:buClr>
                <a:schemeClr val="tx2">
                  <a:lumMod val="50000"/>
                  <a:lumOff val="50000"/>
                </a:schemeClr>
              </a:buClr>
              <a:buFont typeface="Wingdings" pitchFamily="2" charset="2"/>
              <a:buChar char="ü"/>
            </a:pPr>
            <a:endParaRPr lang="en-US" sz="1600" dirty="0"/>
          </a:p>
          <a:p>
            <a:pPr marL="514350" lvl="0" indent="-514350">
              <a:buClrTx/>
              <a:buFont typeface="+mj-lt"/>
              <a:buAutoNum type="arabicPeriod" startAt="6"/>
            </a:pPr>
            <a:r>
              <a:rPr lang="en-CA" sz="2800" dirty="0" smtClean="0">
                <a:solidFill>
                  <a:srgbClr val="000000"/>
                </a:solidFill>
              </a:rPr>
              <a:t>SSP </a:t>
            </a:r>
            <a:r>
              <a:rPr lang="en-CA" sz="2800" dirty="0">
                <a:solidFill>
                  <a:srgbClr val="000000"/>
                </a:solidFill>
              </a:rPr>
              <a:t>Document/ Manual Contents</a:t>
            </a:r>
            <a:r>
              <a:rPr lang="en-CA" dirty="0">
                <a:solidFill>
                  <a:srgbClr val="000000"/>
                </a:solidFill>
              </a:rPr>
              <a:t> </a:t>
            </a:r>
            <a:r>
              <a:rPr lang="en-CA" sz="2000" dirty="0" smtClean="0">
                <a:solidFill>
                  <a:srgbClr val="000000"/>
                </a:solidFill>
              </a:rPr>
              <a:t>[C4-App 8]</a:t>
            </a:r>
            <a:endParaRPr lang="en-CA" sz="2000" dirty="0">
              <a:solidFill>
                <a:srgbClr val="000000"/>
              </a:solidFill>
            </a:endParaRPr>
          </a:p>
          <a:p>
            <a:pPr lvl="0">
              <a:buClr>
                <a:srgbClr val="00153E">
                  <a:lumMod val="50000"/>
                  <a:lumOff val="50000"/>
                </a:srgbClr>
              </a:buClr>
              <a:buFont typeface="Wingdings" pitchFamily="2" charset="2"/>
              <a:buChar char="ü"/>
            </a:pPr>
            <a:r>
              <a:rPr lang="en-US" sz="3000" i="1" dirty="0">
                <a:solidFill>
                  <a:srgbClr val="00153E">
                    <a:lumMod val="50000"/>
                    <a:lumOff val="50000"/>
                  </a:srgbClr>
                </a:solidFill>
              </a:rPr>
              <a:t>G</a:t>
            </a:r>
            <a:r>
              <a:rPr lang="en-US" sz="3000" i="1" dirty="0" smtClean="0">
                <a:solidFill>
                  <a:srgbClr val="00153E">
                    <a:lumMod val="50000"/>
                    <a:lumOff val="50000"/>
                  </a:srgbClr>
                </a:solidFill>
              </a:rPr>
              <a:t>uidance </a:t>
            </a:r>
            <a:r>
              <a:rPr lang="en-US" sz="3000" i="1" dirty="0">
                <a:solidFill>
                  <a:srgbClr val="00153E">
                    <a:lumMod val="50000"/>
                    <a:lumOff val="50000"/>
                  </a:srgbClr>
                </a:solidFill>
              </a:rPr>
              <a:t>on SSP Manual Contents </a:t>
            </a:r>
            <a:r>
              <a:rPr lang="en-US" sz="3000" i="1" dirty="0" smtClean="0">
                <a:solidFill>
                  <a:srgbClr val="00153E">
                    <a:lumMod val="50000"/>
                    <a:lumOff val="50000"/>
                  </a:srgbClr>
                </a:solidFill>
              </a:rPr>
              <a:t>development </a:t>
            </a:r>
            <a:r>
              <a:rPr lang="en-US" sz="2000" dirty="0" smtClean="0">
                <a:solidFill>
                  <a:srgbClr val="00B050"/>
                </a:solidFill>
              </a:rPr>
              <a:t>(new) </a:t>
            </a:r>
            <a:endParaRPr lang="en-CA" sz="2000" i="1" dirty="0">
              <a:solidFill>
                <a:srgbClr val="00B050"/>
              </a:solidFill>
            </a:endParaRPr>
          </a:p>
          <a:p>
            <a:pPr>
              <a:buClr>
                <a:schemeClr val="tx2">
                  <a:lumMod val="50000"/>
                  <a:lumOff val="50000"/>
                </a:schemeClr>
              </a:buClr>
              <a:buFont typeface="Wingdings" pitchFamily="2" charset="2"/>
              <a:buChar char="ü"/>
            </a:pPr>
            <a:endParaRPr lang="en-CA" sz="1200"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72910954"/>
              </p:ext>
            </p:extLst>
          </p:nvPr>
        </p:nvGraphicFramePr>
        <p:xfrm>
          <a:off x="6804248" y="2636912"/>
          <a:ext cx="914400" cy="806450"/>
        </p:xfrm>
        <a:graphic>
          <a:graphicData uri="http://schemas.openxmlformats.org/presentationml/2006/ole">
            <mc:AlternateContent xmlns:mc="http://schemas.openxmlformats.org/markup-compatibility/2006">
              <mc:Choice xmlns:v="urn:schemas-microsoft-com:vml" Requires="v">
                <p:oleObj spid="_x0000_s4528" name="Worksheet" showAsIcon="1" r:id="rId5" imgW="914400" imgH="806400" progId="Excel.Sheet.12">
                  <p:embed/>
                </p:oleObj>
              </mc:Choice>
              <mc:Fallback>
                <p:oleObj name="Worksheet" showAsIcon="1" r:id="rId5" imgW="914400" imgH="806400" progId="Excel.Sheet.12">
                  <p:embed/>
                  <p:pic>
                    <p:nvPicPr>
                      <p:cNvPr id="0" name=""/>
                      <p:cNvPicPr/>
                      <p:nvPr/>
                    </p:nvPicPr>
                    <p:blipFill>
                      <a:blip r:embed="rId6"/>
                      <a:stretch>
                        <a:fillRect/>
                      </a:stretch>
                    </p:blipFill>
                    <p:spPr>
                      <a:xfrm>
                        <a:off x="6804248" y="263691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807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lstStyle/>
          <a:p>
            <a:r>
              <a:rPr lang="en-GB" sz="3200" dirty="0"/>
              <a:t>Chapter </a:t>
            </a:r>
            <a:r>
              <a:rPr lang="en-GB" sz="3200" b="1" dirty="0" smtClean="0"/>
              <a:t>4</a:t>
            </a:r>
            <a:r>
              <a:rPr lang="en-GB" sz="3200" dirty="0" smtClean="0"/>
              <a:t> </a:t>
            </a:r>
            <a:r>
              <a:rPr lang="en-GB" sz="3200" dirty="0"/>
              <a:t>Highlights: </a:t>
            </a:r>
            <a:r>
              <a:rPr lang="en-GB" sz="2000" dirty="0" smtClean="0"/>
              <a:t>(4)</a:t>
            </a:r>
            <a:r>
              <a:rPr lang="en-GB" sz="3200" dirty="0"/>
              <a:t/>
            </a:r>
            <a:br>
              <a:rPr lang="en-GB" sz="3200" dirty="0"/>
            </a:br>
            <a:r>
              <a:rPr lang="en-GB" sz="3200" b="1" i="1" dirty="0" smtClean="0"/>
              <a:t>Safety Management System </a:t>
            </a:r>
            <a:endParaRPr lang="en-CA" sz="3200" b="1" dirty="0"/>
          </a:p>
        </p:txBody>
      </p:sp>
      <p:sp>
        <p:nvSpPr>
          <p:cNvPr id="4" name="Content Placeholder 3"/>
          <p:cNvSpPr>
            <a:spLocks noGrp="1"/>
          </p:cNvSpPr>
          <p:nvPr>
            <p:ph idx="1"/>
          </p:nvPr>
        </p:nvSpPr>
        <p:spPr/>
        <p:txBody>
          <a:bodyPr>
            <a:normAutofit fontScale="92500" lnSpcReduction="20000"/>
          </a:bodyPr>
          <a:lstStyle/>
          <a:p>
            <a:pPr marL="514350" indent="-514350">
              <a:buClrTx/>
              <a:buFont typeface="+mj-lt"/>
              <a:buAutoNum type="arabicPeriod"/>
            </a:pPr>
            <a:r>
              <a:rPr lang="en-US" dirty="0" smtClean="0"/>
              <a:t>SMS </a:t>
            </a:r>
            <a:r>
              <a:rPr lang="en-US" dirty="0"/>
              <a:t>framework elements overall guidance improvements:</a:t>
            </a:r>
          </a:p>
          <a:p>
            <a:pPr marL="0" indent="0">
              <a:buNone/>
            </a:pPr>
            <a:endParaRPr lang="en-US" dirty="0" smtClean="0"/>
          </a:p>
          <a:p>
            <a:pPr marL="0" indent="0">
              <a:buNone/>
            </a:pPr>
            <a:r>
              <a:rPr lang="en-US" dirty="0" smtClean="0"/>
              <a:t>Emergency Response Planning (1.4) </a:t>
            </a:r>
            <a:r>
              <a:rPr lang="en-US" sz="2000" dirty="0" smtClean="0"/>
              <a:t>[C5-App 3]</a:t>
            </a:r>
          </a:p>
          <a:p>
            <a:pPr>
              <a:buClr>
                <a:schemeClr val="tx2">
                  <a:lumMod val="50000"/>
                  <a:lumOff val="50000"/>
                </a:schemeClr>
              </a:buClr>
              <a:buFont typeface="Wingdings" pitchFamily="2" charset="2"/>
              <a:buChar char="ü"/>
            </a:pPr>
            <a:r>
              <a:rPr lang="en-US" i="1" dirty="0" smtClean="0">
                <a:solidFill>
                  <a:schemeClr val="tx2">
                    <a:lumMod val="50000"/>
                    <a:lumOff val="50000"/>
                  </a:schemeClr>
                </a:solidFill>
              </a:rPr>
              <a:t>Enhanced guidance on emergency response planning </a:t>
            </a:r>
            <a:r>
              <a:rPr lang="en-US" sz="2200" dirty="0" smtClean="0">
                <a:solidFill>
                  <a:srgbClr val="00B050"/>
                </a:solidFill>
              </a:rPr>
              <a:t>(enhancement)</a:t>
            </a:r>
          </a:p>
          <a:p>
            <a:pPr>
              <a:buClr>
                <a:schemeClr val="tx2">
                  <a:lumMod val="50000"/>
                  <a:lumOff val="50000"/>
                </a:schemeClr>
              </a:buClr>
              <a:buFont typeface="Wingdings" pitchFamily="2" charset="2"/>
              <a:buChar char="ü"/>
            </a:pPr>
            <a:endParaRPr lang="en-US" sz="2000" dirty="0" smtClean="0">
              <a:solidFill>
                <a:srgbClr val="00B050"/>
              </a:solidFill>
            </a:endParaRPr>
          </a:p>
          <a:p>
            <a:pPr marL="0" indent="0">
              <a:buClr>
                <a:schemeClr val="tx2">
                  <a:lumMod val="50000"/>
                  <a:lumOff val="50000"/>
                </a:schemeClr>
              </a:buClr>
              <a:buNone/>
            </a:pPr>
            <a:r>
              <a:rPr lang="en-US" dirty="0" smtClean="0"/>
              <a:t>SMS Documentation (1.5) </a:t>
            </a:r>
            <a:r>
              <a:rPr lang="en-US" sz="2000" dirty="0" smtClean="0"/>
              <a:t>[C5-App 4]</a:t>
            </a:r>
          </a:p>
          <a:p>
            <a:pPr>
              <a:buClr>
                <a:schemeClr val="tx2">
                  <a:lumMod val="50000"/>
                  <a:lumOff val="50000"/>
                </a:schemeClr>
              </a:buClr>
              <a:buFont typeface="Wingdings" pitchFamily="2" charset="2"/>
              <a:buChar char="ü"/>
            </a:pPr>
            <a:r>
              <a:rPr lang="en-US" i="1" dirty="0" smtClean="0">
                <a:solidFill>
                  <a:schemeClr val="tx2">
                    <a:lumMod val="50000"/>
                    <a:lumOff val="50000"/>
                  </a:schemeClr>
                </a:solidFill>
              </a:rPr>
              <a:t>Guidance on </a:t>
            </a:r>
            <a:r>
              <a:rPr lang="en-US" i="1" dirty="0">
                <a:solidFill>
                  <a:schemeClr val="tx2">
                    <a:lumMod val="50000"/>
                    <a:lumOff val="50000"/>
                  </a:schemeClr>
                </a:solidFill>
              </a:rPr>
              <a:t>development of </a:t>
            </a:r>
            <a:r>
              <a:rPr lang="en-US" i="1" dirty="0" smtClean="0">
                <a:solidFill>
                  <a:schemeClr val="tx2">
                    <a:lumMod val="50000"/>
                    <a:lumOff val="50000"/>
                  </a:schemeClr>
                </a:solidFill>
              </a:rPr>
              <a:t>a SMS Document/ Manual </a:t>
            </a:r>
            <a:r>
              <a:rPr lang="en-US" sz="2200" dirty="0" smtClean="0">
                <a:solidFill>
                  <a:srgbClr val="00B050"/>
                </a:solidFill>
              </a:rPr>
              <a:t>(new)</a:t>
            </a:r>
            <a:endParaRPr lang="en-US" sz="2200" dirty="0">
              <a:solidFill>
                <a:srgbClr val="00B050"/>
              </a:solidFill>
            </a:endParaRP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33777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GB" sz="3200" dirty="0"/>
              <a:t>Chapter </a:t>
            </a:r>
            <a:r>
              <a:rPr lang="en-GB" sz="3200" b="1" dirty="0"/>
              <a:t>4</a:t>
            </a:r>
            <a:r>
              <a:rPr lang="en-GB" sz="3200" dirty="0"/>
              <a:t> Highlights: </a:t>
            </a:r>
            <a:r>
              <a:rPr lang="en-GB" sz="2000" dirty="0" smtClean="0"/>
              <a:t>(4)</a:t>
            </a:r>
            <a:r>
              <a:rPr lang="en-GB" sz="3200" dirty="0"/>
              <a:t/>
            </a:r>
            <a:br>
              <a:rPr lang="en-GB" sz="3200" dirty="0"/>
            </a:br>
            <a:r>
              <a:rPr lang="en-GB" sz="3200" b="1" i="1" dirty="0"/>
              <a:t>Safety Management System </a:t>
            </a:r>
            <a:endParaRPr lang="en-CA" sz="3200" b="1" dirty="0"/>
          </a:p>
        </p:txBody>
      </p:sp>
      <p:sp>
        <p:nvSpPr>
          <p:cNvPr id="4" name="Content Placeholder 3"/>
          <p:cNvSpPr>
            <a:spLocks noGrp="1"/>
          </p:cNvSpPr>
          <p:nvPr>
            <p:ph idx="1"/>
          </p:nvPr>
        </p:nvSpPr>
        <p:spPr/>
        <p:txBody>
          <a:bodyPr/>
          <a:lstStyle/>
          <a:p>
            <a:pPr marL="0" indent="0">
              <a:buNone/>
            </a:pPr>
            <a:r>
              <a:rPr lang="en-US" sz="3000" dirty="0" smtClean="0"/>
              <a:t>Hazard Identification (2.1) </a:t>
            </a:r>
            <a:r>
              <a:rPr lang="en-US" sz="2000" dirty="0" smtClean="0"/>
              <a:t>[C5-App 5]</a:t>
            </a: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Guidance </a:t>
            </a:r>
            <a:r>
              <a:rPr lang="en-US" sz="3000" i="1" dirty="0">
                <a:solidFill>
                  <a:schemeClr val="tx2">
                    <a:lumMod val="50000"/>
                    <a:lumOff val="50000"/>
                  </a:schemeClr>
                </a:solidFill>
              </a:rPr>
              <a:t>on SMS voluntary and confidential reporting </a:t>
            </a:r>
            <a:r>
              <a:rPr lang="en-US" sz="3000" i="1" dirty="0" smtClean="0">
                <a:solidFill>
                  <a:schemeClr val="tx2">
                    <a:lumMod val="50000"/>
                    <a:lumOff val="50000"/>
                  </a:schemeClr>
                </a:solidFill>
              </a:rPr>
              <a:t>system </a:t>
            </a:r>
            <a:r>
              <a:rPr lang="en-US" sz="2000" dirty="0" smtClean="0">
                <a:solidFill>
                  <a:srgbClr val="00B050"/>
                </a:solidFill>
              </a:rPr>
              <a:t>(new)</a:t>
            </a:r>
          </a:p>
          <a:p>
            <a:pPr>
              <a:buClr>
                <a:schemeClr val="tx2">
                  <a:lumMod val="50000"/>
                  <a:lumOff val="50000"/>
                </a:schemeClr>
              </a:buClr>
              <a:buFont typeface="Wingdings" pitchFamily="2" charset="2"/>
              <a:buChar char="ü"/>
            </a:pPr>
            <a:endParaRPr lang="en-US" sz="1600" i="1" dirty="0">
              <a:solidFill>
                <a:schemeClr val="tx2">
                  <a:lumMod val="50000"/>
                  <a:lumOff val="50000"/>
                </a:schemeClr>
              </a:solidFill>
            </a:endParaRPr>
          </a:p>
          <a:p>
            <a:pPr marL="0" indent="0">
              <a:buClr>
                <a:schemeClr val="tx2">
                  <a:lumMod val="50000"/>
                  <a:lumOff val="50000"/>
                </a:schemeClr>
              </a:buClr>
              <a:buNone/>
            </a:pPr>
            <a:r>
              <a:rPr lang="en-US" sz="2800" dirty="0" smtClean="0"/>
              <a:t>Risk Assessment &amp; Mitigation (2.2) </a:t>
            </a:r>
            <a:r>
              <a:rPr lang="en-US" sz="2000" dirty="0" smtClean="0"/>
              <a:t>[C2-App 2]</a:t>
            </a:r>
          </a:p>
          <a:p>
            <a:pPr>
              <a:buClr>
                <a:schemeClr val="tx2">
                  <a:lumMod val="50000"/>
                  <a:lumOff val="50000"/>
                </a:schemeClr>
              </a:buClr>
              <a:buFont typeface="Wingdings" pitchFamily="2" charset="2"/>
              <a:buChar char="ü"/>
            </a:pPr>
            <a:r>
              <a:rPr lang="en-US" sz="3000" i="1" dirty="0" smtClean="0">
                <a:solidFill>
                  <a:schemeClr val="tx2">
                    <a:lumMod val="50000"/>
                    <a:lumOff val="50000"/>
                  </a:schemeClr>
                </a:solidFill>
              </a:rPr>
              <a:t>Basic </a:t>
            </a:r>
            <a:r>
              <a:rPr lang="en-US" sz="3000" i="1" dirty="0">
                <a:solidFill>
                  <a:schemeClr val="tx2">
                    <a:lumMod val="50000"/>
                    <a:lumOff val="50000"/>
                  </a:schemeClr>
                </a:solidFill>
              </a:rPr>
              <a:t>S</a:t>
            </a:r>
            <a:r>
              <a:rPr lang="en-US" sz="3000" i="1" dirty="0" smtClean="0">
                <a:solidFill>
                  <a:schemeClr val="tx2">
                    <a:lumMod val="50000"/>
                    <a:lumOff val="50000"/>
                  </a:schemeClr>
                </a:solidFill>
              </a:rPr>
              <a:t>afety Assessment Tool </a:t>
            </a:r>
            <a:r>
              <a:rPr lang="en-US" sz="2000" dirty="0" smtClean="0">
                <a:solidFill>
                  <a:srgbClr val="00B050"/>
                </a:solidFill>
              </a:rPr>
              <a:t>(new)  </a:t>
            </a:r>
            <a:r>
              <a:rPr lang="en-US" sz="2000" dirty="0" smtClean="0">
                <a:hlinkClick r:id="rId4" action="ppaction://hlinkfile"/>
              </a:rPr>
              <a:t>[C2- App 2] </a:t>
            </a:r>
            <a:r>
              <a:rPr lang="en-US" sz="2000" dirty="0" smtClean="0"/>
              <a:t>							</a:t>
            </a:r>
            <a:r>
              <a:rPr lang="en-US" sz="2000" dirty="0" smtClean="0">
                <a:hlinkClick r:id="rId5" action="ppaction://hlinkfile"/>
              </a:rPr>
              <a:t>Latest version&gt; </a:t>
            </a:r>
            <a:endParaRPr lang="en-US" sz="2000" dirty="0" smtClean="0"/>
          </a:p>
          <a:p>
            <a:pPr>
              <a:buClr>
                <a:schemeClr val="tx2">
                  <a:lumMod val="50000"/>
                  <a:lumOff val="50000"/>
                </a:schemeClr>
              </a:buClr>
              <a:buFont typeface="Wingdings" pitchFamily="2" charset="2"/>
              <a:buChar char="ü"/>
            </a:pPr>
            <a:endParaRPr lang="en-US" sz="2000" dirty="0"/>
          </a:p>
          <a:p>
            <a:pPr lvl="8">
              <a:buClr>
                <a:schemeClr val="tx2">
                  <a:lumMod val="50000"/>
                  <a:lumOff val="50000"/>
                </a:schemeClr>
              </a:buClr>
              <a:buFont typeface="Wingdings" pitchFamily="2" charset="2"/>
              <a:buChar char="ü"/>
            </a:pPr>
            <a:endParaRPr lang="en-CA" sz="800"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38525901"/>
              </p:ext>
            </p:extLst>
          </p:nvPr>
        </p:nvGraphicFramePr>
        <p:xfrm>
          <a:off x="7596336" y="3717032"/>
          <a:ext cx="914400" cy="806450"/>
        </p:xfrm>
        <a:graphic>
          <a:graphicData uri="http://schemas.openxmlformats.org/presentationml/2006/ole">
            <mc:AlternateContent xmlns:mc="http://schemas.openxmlformats.org/markup-compatibility/2006">
              <mc:Choice xmlns:v="urn:schemas-microsoft-com:vml" Requires="v">
                <p:oleObj spid="_x0000_s9764" name="Document" showAsIcon="1" r:id="rId6" imgW="914400" imgH="806400" progId="Word.Document.8">
                  <p:embed/>
                </p:oleObj>
              </mc:Choice>
              <mc:Fallback>
                <p:oleObj name="Document" showAsIcon="1" r:id="rId6" imgW="914400" imgH="806400" progId="Word.Document.8">
                  <p:embed/>
                  <p:pic>
                    <p:nvPicPr>
                      <p:cNvPr id="0" name=""/>
                      <p:cNvPicPr/>
                      <p:nvPr/>
                    </p:nvPicPr>
                    <p:blipFill>
                      <a:blip r:embed="rId7"/>
                      <a:stretch>
                        <a:fillRect/>
                      </a:stretch>
                    </p:blipFill>
                    <p:spPr>
                      <a:xfrm>
                        <a:off x="7596336" y="3717032"/>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21407488"/>
              </p:ext>
            </p:extLst>
          </p:nvPr>
        </p:nvGraphicFramePr>
        <p:xfrm>
          <a:off x="7236296" y="4941168"/>
          <a:ext cx="914400" cy="806450"/>
        </p:xfrm>
        <a:graphic>
          <a:graphicData uri="http://schemas.openxmlformats.org/presentationml/2006/ole">
            <mc:AlternateContent xmlns:mc="http://schemas.openxmlformats.org/markup-compatibility/2006">
              <mc:Choice xmlns:v="urn:schemas-microsoft-com:vml" Requires="v">
                <p:oleObj spid="_x0000_s9765" name="Worksheet" showAsIcon="1" r:id="rId8" imgW="914400" imgH="806400" progId="Excel.Sheet.12">
                  <p:link updateAutomatic="1"/>
                </p:oleObj>
              </mc:Choice>
              <mc:Fallback>
                <p:oleObj name="Worksheet" showAsIcon="1" r:id="rId8" imgW="914400" imgH="806400" progId="Excel.Sheet.12">
                  <p:link updateAutomatic="1"/>
                  <p:pic>
                    <p:nvPicPr>
                      <p:cNvPr id="0" name=""/>
                      <p:cNvPicPr/>
                      <p:nvPr/>
                    </p:nvPicPr>
                    <p:blipFill>
                      <a:blip r:embed="rId9"/>
                      <a:stretch>
                        <a:fillRect/>
                      </a:stretch>
                    </p:blipFill>
                    <p:spPr>
                      <a:xfrm>
                        <a:off x="7236296" y="49411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712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anim calcmode="lin" valueType="num">
                                      <p:cBhvr>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sp>
        <p:nvSpPr>
          <p:cNvPr id="3" name="Title 2"/>
          <p:cNvSpPr>
            <a:spLocks noGrp="1"/>
          </p:cNvSpPr>
          <p:nvPr>
            <p:ph type="title"/>
          </p:nvPr>
        </p:nvSpPr>
        <p:spPr/>
        <p:txBody>
          <a:bodyPr/>
          <a:lstStyle/>
          <a:p>
            <a:r>
              <a:rPr lang="en-GB" sz="3200" dirty="0"/>
              <a:t>Chapter </a:t>
            </a:r>
            <a:r>
              <a:rPr lang="en-GB" sz="3200" b="1" dirty="0"/>
              <a:t>4</a:t>
            </a:r>
            <a:r>
              <a:rPr lang="en-GB" sz="3200" dirty="0"/>
              <a:t> Highlights: </a:t>
            </a:r>
            <a:r>
              <a:rPr lang="en-GB" sz="2000" dirty="0" smtClean="0"/>
              <a:t>(4)</a:t>
            </a:r>
            <a:r>
              <a:rPr lang="en-GB" sz="3200" dirty="0"/>
              <a:t/>
            </a:r>
            <a:br>
              <a:rPr lang="en-GB" sz="3200" dirty="0"/>
            </a:br>
            <a:r>
              <a:rPr lang="en-GB" sz="3200" b="1" i="1" dirty="0"/>
              <a:t>Safety Management System </a:t>
            </a:r>
            <a:endParaRPr lang="en-CA" sz="3200" b="1" dirty="0"/>
          </a:p>
        </p:txBody>
      </p:sp>
      <p:sp>
        <p:nvSpPr>
          <p:cNvPr id="4" name="Content Placeholder 3"/>
          <p:cNvSpPr>
            <a:spLocks noGrp="1"/>
          </p:cNvSpPr>
          <p:nvPr>
            <p:ph idx="1"/>
          </p:nvPr>
        </p:nvSpPr>
        <p:spPr/>
        <p:txBody>
          <a:bodyPr/>
          <a:lstStyle/>
          <a:p>
            <a:pPr marL="514350" indent="-514350">
              <a:buClrTx/>
              <a:buFont typeface="+mj-lt"/>
              <a:buAutoNum type="arabicPeriod" startAt="2"/>
            </a:pPr>
            <a:r>
              <a:rPr lang="en-US" dirty="0" smtClean="0"/>
              <a:t>Integration of Management Systems </a:t>
            </a:r>
            <a:r>
              <a:rPr lang="en-US" sz="2000" dirty="0" smtClean="0"/>
              <a:t>[2.9; 5.4.2]</a:t>
            </a:r>
          </a:p>
          <a:p>
            <a:pPr>
              <a:buClr>
                <a:schemeClr val="tx2">
                  <a:lumMod val="50000"/>
                  <a:lumOff val="50000"/>
                </a:schemeClr>
              </a:buClr>
              <a:buFont typeface="Wingdings" pitchFamily="2" charset="2"/>
              <a:buChar char="ü"/>
            </a:pPr>
            <a:r>
              <a:rPr lang="en-US" i="1" dirty="0">
                <a:solidFill>
                  <a:schemeClr val="tx2">
                    <a:lumMod val="50000"/>
                    <a:lumOff val="50000"/>
                  </a:schemeClr>
                </a:solidFill>
              </a:rPr>
              <a:t>Enhanced guidance, especially on SMS-QMS </a:t>
            </a:r>
            <a:r>
              <a:rPr lang="en-US" i="1" dirty="0" smtClean="0">
                <a:solidFill>
                  <a:schemeClr val="tx2">
                    <a:lumMod val="50000"/>
                    <a:lumOff val="50000"/>
                  </a:schemeClr>
                </a:solidFill>
              </a:rPr>
              <a:t>integration </a:t>
            </a:r>
            <a:r>
              <a:rPr lang="en-US" sz="2400" dirty="0" smtClean="0">
                <a:solidFill>
                  <a:srgbClr val="00B050"/>
                </a:solidFill>
              </a:rPr>
              <a:t>(enhancement)</a:t>
            </a:r>
            <a:endParaRPr lang="en-US" sz="2400" dirty="0">
              <a:solidFill>
                <a:srgbClr val="00B050"/>
              </a:solidFill>
            </a:endParaRPr>
          </a:p>
          <a:p>
            <a:endParaRPr lang="en-US" dirty="0" smtClean="0"/>
          </a:p>
          <a:p>
            <a:pPr marL="514350" indent="-514350">
              <a:buClrTx/>
              <a:buFont typeface="+mj-lt"/>
              <a:buAutoNum type="arabicPeriod" startAt="3"/>
            </a:pPr>
            <a:r>
              <a:rPr lang="en-CA" dirty="0" smtClean="0"/>
              <a:t>SMS </a:t>
            </a:r>
            <a:r>
              <a:rPr lang="en-CA" dirty="0"/>
              <a:t>Gap Analysis &amp; Implementation </a:t>
            </a:r>
            <a:r>
              <a:rPr lang="en-CA" dirty="0" smtClean="0"/>
              <a:t>Plan </a:t>
            </a:r>
            <a:r>
              <a:rPr lang="en-CA" sz="2000" dirty="0" smtClean="0"/>
              <a:t>[5.4.3/4; App7]</a:t>
            </a:r>
          </a:p>
          <a:p>
            <a:pPr>
              <a:buClr>
                <a:schemeClr val="tx2">
                  <a:lumMod val="50000"/>
                  <a:lumOff val="50000"/>
                </a:schemeClr>
              </a:buClr>
              <a:buFont typeface="Wingdings" pitchFamily="2" charset="2"/>
              <a:buChar char="ü"/>
            </a:pPr>
            <a:r>
              <a:rPr lang="en-US" i="1" dirty="0">
                <a:solidFill>
                  <a:schemeClr val="tx2">
                    <a:lumMod val="50000"/>
                    <a:lumOff val="50000"/>
                  </a:schemeClr>
                </a:solidFill>
              </a:rPr>
              <a:t>Updated gap analysis questions, including main text references </a:t>
            </a:r>
            <a:r>
              <a:rPr lang="en-US" sz="2400" dirty="0">
                <a:solidFill>
                  <a:srgbClr val="00B050"/>
                </a:solidFill>
              </a:rPr>
              <a:t>(enhancement</a:t>
            </a:r>
            <a:r>
              <a:rPr lang="en-US" sz="2400" dirty="0" smtClean="0">
                <a:solidFill>
                  <a:srgbClr val="00B050"/>
                </a:solidFill>
              </a:rPr>
              <a:t>) </a:t>
            </a:r>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8670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18</a:t>
            </a:fld>
            <a:endParaRPr lang="en-US"/>
          </a:p>
        </p:txBody>
      </p:sp>
      <p:sp>
        <p:nvSpPr>
          <p:cNvPr id="3" name="Title 2"/>
          <p:cNvSpPr>
            <a:spLocks noGrp="1"/>
          </p:cNvSpPr>
          <p:nvPr>
            <p:ph type="title"/>
          </p:nvPr>
        </p:nvSpPr>
        <p:spPr/>
        <p:txBody>
          <a:bodyPr/>
          <a:lstStyle/>
          <a:p>
            <a:r>
              <a:rPr lang="en-GB" sz="3200" dirty="0"/>
              <a:t>Chapter </a:t>
            </a:r>
            <a:r>
              <a:rPr lang="en-GB" sz="3200" b="1" dirty="0"/>
              <a:t>4</a:t>
            </a:r>
            <a:r>
              <a:rPr lang="en-GB" sz="3200" dirty="0"/>
              <a:t> Highlights: </a:t>
            </a:r>
            <a:r>
              <a:rPr lang="en-GB" sz="2000" dirty="0" smtClean="0"/>
              <a:t>(4)</a:t>
            </a:r>
            <a:r>
              <a:rPr lang="en-GB" sz="3200" dirty="0"/>
              <a:t/>
            </a:r>
            <a:br>
              <a:rPr lang="en-GB" sz="3200" dirty="0"/>
            </a:br>
            <a:r>
              <a:rPr lang="en-GB" sz="3200" b="1" i="1" dirty="0"/>
              <a:t>Safety Management System </a:t>
            </a:r>
            <a:endParaRPr lang="en-CA" sz="3200" b="1" dirty="0"/>
          </a:p>
        </p:txBody>
      </p:sp>
      <p:sp>
        <p:nvSpPr>
          <p:cNvPr id="4" name="Content Placeholder 3"/>
          <p:cNvSpPr>
            <a:spLocks noGrp="1"/>
          </p:cNvSpPr>
          <p:nvPr>
            <p:ph idx="1"/>
          </p:nvPr>
        </p:nvSpPr>
        <p:spPr/>
        <p:txBody>
          <a:bodyPr/>
          <a:lstStyle/>
          <a:p>
            <a:pPr marL="514350" indent="-514350">
              <a:buClrTx/>
              <a:buFont typeface="+mj-lt"/>
              <a:buAutoNum type="arabicPeriod" startAt="4"/>
            </a:pPr>
            <a:r>
              <a:rPr lang="en-US" dirty="0" smtClean="0"/>
              <a:t>SMS Safety Indicators &amp; Safety Performance </a:t>
            </a:r>
            <a:r>
              <a:rPr lang="en-US" sz="2000" dirty="0" smtClean="0"/>
              <a:t>[5.4.5; App 6]</a:t>
            </a:r>
          </a:p>
          <a:p>
            <a:pPr>
              <a:buClr>
                <a:schemeClr val="tx2">
                  <a:lumMod val="50000"/>
                  <a:lumOff val="50000"/>
                </a:schemeClr>
              </a:buClr>
              <a:buFont typeface="Wingdings" pitchFamily="2" charset="2"/>
              <a:buChar char="ü"/>
            </a:pPr>
            <a:r>
              <a:rPr lang="en-US" i="1" dirty="0">
                <a:solidFill>
                  <a:schemeClr val="tx2">
                    <a:lumMod val="50000"/>
                    <a:lumOff val="50000"/>
                  </a:schemeClr>
                </a:solidFill>
              </a:rPr>
              <a:t>S</a:t>
            </a:r>
            <a:r>
              <a:rPr lang="en-US" i="1" dirty="0" smtClean="0">
                <a:solidFill>
                  <a:schemeClr val="tx2">
                    <a:lumMod val="50000"/>
                    <a:lumOff val="50000"/>
                  </a:schemeClr>
                </a:solidFill>
              </a:rPr>
              <a:t>afety </a:t>
            </a:r>
            <a:r>
              <a:rPr lang="en-US" i="1" dirty="0">
                <a:solidFill>
                  <a:schemeClr val="tx2">
                    <a:lumMod val="50000"/>
                    <a:lumOff val="50000"/>
                  </a:schemeClr>
                </a:solidFill>
              </a:rPr>
              <a:t>performance </a:t>
            </a:r>
            <a:r>
              <a:rPr lang="en-US" i="1" dirty="0" smtClean="0">
                <a:solidFill>
                  <a:schemeClr val="tx2">
                    <a:lumMod val="50000"/>
                    <a:lumOff val="50000"/>
                  </a:schemeClr>
                </a:solidFill>
              </a:rPr>
              <a:t>measurement </a:t>
            </a:r>
            <a:r>
              <a:rPr lang="en-US" i="1" dirty="0">
                <a:solidFill>
                  <a:schemeClr val="tx2">
                    <a:lumMod val="50000"/>
                    <a:lumOff val="50000"/>
                  </a:schemeClr>
                </a:solidFill>
              </a:rPr>
              <a:t>through </a:t>
            </a:r>
            <a:r>
              <a:rPr lang="en-US" i="1" dirty="0" smtClean="0">
                <a:solidFill>
                  <a:schemeClr val="tx2">
                    <a:lumMod val="50000"/>
                    <a:lumOff val="50000"/>
                  </a:schemeClr>
                </a:solidFill>
              </a:rPr>
              <a:t>SPIs’ </a:t>
            </a:r>
            <a:r>
              <a:rPr lang="en-US" i="1" dirty="0">
                <a:solidFill>
                  <a:schemeClr val="tx2">
                    <a:lumMod val="50000"/>
                    <a:lumOff val="50000"/>
                  </a:schemeClr>
                </a:solidFill>
              </a:rPr>
              <a:t>target and </a:t>
            </a:r>
            <a:r>
              <a:rPr lang="en-US" i="1" dirty="0" smtClean="0">
                <a:solidFill>
                  <a:schemeClr val="tx2">
                    <a:lumMod val="50000"/>
                    <a:lumOff val="50000"/>
                  </a:schemeClr>
                </a:solidFill>
              </a:rPr>
              <a:t>alert settings</a:t>
            </a:r>
          </a:p>
          <a:p>
            <a:pPr>
              <a:buClr>
                <a:schemeClr val="tx2">
                  <a:lumMod val="50000"/>
                  <a:lumOff val="50000"/>
                </a:schemeClr>
              </a:buClr>
              <a:buFont typeface="Wingdings" pitchFamily="2" charset="2"/>
              <a:buChar char="ü"/>
            </a:pPr>
            <a:endParaRPr lang="en-US" dirty="0" smtClean="0"/>
          </a:p>
          <a:p>
            <a:pPr>
              <a:buClr>
                <a:schemeClr val="tx2">
                  <a:lumMod val="50000"/>
                  <a:lumOff val="50000"/>
                </a:schemeClr>
              </a:buClr>
              <a:buFont typeface="Wingdings" pitchFamily="2" charset="2"/>
              <a:buChar char="ü"/>
            </a:pPr>
            <a:endParaRPr lang="en-US" dirty="0"/>
          </a:p>
          <a:p>
            <a:pPr>
              <a:buClr>
                <a:schemeClr val="tx2">
                  <a:lumMod val="50000"/>
                  <a:lumOff val="50000"/>
                </a:schemeClr>
              </a:buClr>
              <a:buFont typeface="Wingdings" pitchFamily="2" charset="2"/>
              <a:buChar char="ü"/>
            </a:pPr>
            <a:endParaRPr lang="en-US" dirty="0" smtClean="0"/>
          </a:p>
          <a:p>
            <a:pPr>
              <a:buClr>
                <a:schemeClr val="tx2">
                  <a:lumMod val="50000"/>
                  <a:lumOff val="50000"/>
                </a:schemeClr>
              </a:buClr>
              <a:buFont typeface="Wingdings" pitchFamily="2" charset="2"/>
              <a:buChar char="ü"/>
            </a:pPr>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9417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19</a:t>
            </a:fld>
            <a:endParaRPr lang="en-US"/>
          </a:p>
        </p:txBody>
      </p:sp>
      <p:sp>
        <p:nvSpPr>
          <p:cNvPr id="3" name="Title 2"/>
          <p:cNvSpPr>
            <a:spLocks noGrp="1"/>
          </p:cNvSpPr>
          <p:nvPr>
            <p:ph type="title"/>
          </p:nvPr>
        </p:nvSpPr>
        <p:spPr/>
        <p:txBody>
          <a:bodyPr/>
          <a:lstStyle/>
          <a:p>
            <a:r>
              <a:rPr lang="en-GB" sz="3200" dirty="0"/>
              <a:t>SMM 3</a:t>
            </a:r>
            <a:r>
              <a:rPr lang="en-GB" sz="3200" baseline="30000" dirty="0"/>
              <a:t>rd</a:t>
            </a:r>
            <a:r>
              <a:rPr lang="en-GB" sz="3200" dirty="0"/>
              <a:t> Edition </a:t>
            </a:r>
            <a:r>
              <a:rPr lang="en-GB" sz="3200" dirty="0" smtClean="0"/>
              <a:t>Highlights - </a:t>
            </a:r>
            <a:r>
              <a:rPr lang="en-GB" sz="3200" b="1" i="1" dirty="0" smtClean="0"/>
              <a:t>Summary</a:t>
            </a:r>
            <a:endParaRPr lang="en-CA" sz="3200" b="1" i="1" dirty="0"/>
          </a:p>
        </p:txBody>
      </p:sp>
      <p:sp>
        <p:nvSpPr>
          <p:cNvPr id="4" name="Content Placeholder 3"/>
          <p:cNvSpPr>
            <a:spLocks noGrp="1"/>
          </p:cNvSpPr>
          <p:nvPr>
            <p:ph idx="1"/>
          </p:nvPr>
        </p:nvSpPr>
        <p:spPr>
          <a:xfrm>
            <a:off x="467544" y="1484784"/>
            <a:ext cx="8147248" cy="4968552"/>
          </a:xfrm>
          <a:noFill/>
        </p:spPr>
        <p:txBody>
          <a:bodyPr>
            <a:normAutofit fontScale="85000" lnSpcReduction="20000"/>
          </a:bodyPr>
          <a:lstStyle/>
          <a:p>
            <a:pPr marL="514350" indent="-514350">
              <a:buClrTx/>
              <a:buFont typeface="+mj-lt"/>
              <a:buAutoNum type="arabicPeriod"/>
            </a:pPr>
            <a:r>
              <a:rPr lang="en-CA" i="1" dirty="0" smtClean="0"/>
              <a:t>List </a:t>
            </a:r>
            <a:r>
              <a:rPr lang="en-CA" i="1" dirty="0"/>
              <a:t>of </a:t>
            </a:r>
            <a:r>
              <a:rPr lang="en-CA" i="1" dirty="0" smtClean="0"/>
              <a:t>Definitions</a:t>
            </a:r>
          </a:p>
          <a:p>
            <a:pPr marL="0" indent="0">
              <a:buNone/>
            </a:pPr>
            <a:endParaRPr lang="en-US" sz="1500" dirty="0" smtClean="0"/>
          </a:p>
          <a:p>
            <a:pPr marL="0" indent="0">
              <a:buNone/>
            </a:pPr>
            <a:r>
              <a:rPr lang="en-US" u="sng" dirty="0" smtClean="0"/>
              <a:t>Chapter 1</a:t>
            </a:r>
            <a:r>
              <a:rPr lang="en-US" dirty="0" smtClean="0"/>
              <a:t> (Safety Management Fundamentals):</a:t>
            </a:r>
            <a:endParaRPr lang="en-US" dirty="0"/>
          </a:p>
          <a:p>
            <a:pPr marL="514350" indent="-514350">
              <a:buClrTx/>
              <a:buFont typeface="+mj-lt"/>
              <a:buAutoNum type="arabicPeriod" startAt="2"/>
            </a:pPr>
            <a:r>
              <a:rPr lang="en-US" i="1" dirty="0" smtClean="0"/>
              <a:t>Organization </a:t>
            </a:r>
            <a:r>
              <a:rPr lang="en-US" i="1" dirty="0"/>
              <a:t>risk profile </a:t>
            </a:r>
            <a:r>
              <a:rPr lang="en-US" i="1" dirty="0" smtClean="0"/>
              <a:t>assessment</a:t>
            </a:r>
          </a:p>
          <a:p>
            <a:pPr marL="514350" indent="-514350">
              <a:buClrTx/>
              <a:buFont typeface="+mj-lt"/>
              <a:buAutoNum type="arabicPeriod" startAt="2"/>
            </a:pPr>
            <a:r>
              <a:rPr lang="en-US" i="1" dirty="0"/>
              <a:t>Hazards prioritization procedure</a:t>
            </a:r>
          </a:p>
          <a:p>
            <a:pPr marL="514350" indent="-514350">
              <a:buClrTx/>
              <a:buFont typeface="+mj-lt"/>
              <a:buAutoNum type="arabicPeriod" startAt="2"/>
            </a:pPr>
            <a:r>
              <a:rPr lang="en-US" i="1" dirty="0" smtClean="0"/>
              <a:t>Distinguishing </a:t>
            </a:r>
            <a:r>
              <a:rPr lang="en-US" i="1" dirty="0"/>
              <a:t>Aviation &amp; OSHE </a:t>
            </a:r>
            <a:r>
              <a:rPr lang="en-US" i="1" dirty="0" smtClean="0"/>
              <a:t>hazards</a:t>
            </a:r>
          </a:p>
          <a:p>
            <a:pPr marL="514350" indent="-514350">
              <a:buClrTx/>
              <a:buFont typeface="+mj-lt"/>
              <a:buAutoNum type="arabicPeriod" startAt="2"/>
            </a:pPr>
            <a:r>
              <a:rPr lang="en-US" i="1" dirty="0"/>
              <a:t>Basic risk mitigation </a:t>
            </a:r>
            <a:r>
              <a:rPr lang="en-US" i="1" dirty="0" smtClean="0"/>
              <a:t>tool</a:t>
            </a:r>
          </a:p>
          <a:p>
            <a:pPr marL="514350" indent="-514350">
              <a:buClrTx/>
              <a:buFont typeface="+mj-lt"/>
              <a:buAutoNum type="arabicPeriod" startAt="2"/>
            </a:pPr>
            <a:r>
              <a:rPr lang="en-US" i="1" dirty="0"/>
              <a:t>Performance-based requirements and its </a:t>
            </a:r>
            <a:r>
              <a:rPr lang="en-US" i="1" dirty="0" smtClean="0"/>
              <a:t>oversight</a:t>
            </a:r>
            <a:endParaRPr lang="en-US" dirty="0" smtClean="0"/>
          </a:p>
          <a:p>
            <a:pPr marL="0" indent="0">
              <a:buNone/>
            </a:pPr>
            <a:endParaRPr lang="en-US" sz="1500" u="sng" dirty="0" smtClean="0"/>
          </a:p>
          <a:p>
            <a:pPr marL="0" indent="0">
              <a:buNone/>
            </a:pPr>
            <a:r>
              <a:rPr lang="en-US" u="sng" dirty="0" smtClean="0"/>
              <a:t>Chapter </a:t>
            </a:r>
            <a:r>
              <a:rPr lang="en-US" u="sng" dirty="0"/>
              <a:t>2</a:t>
            </a:r>
            <a:r>
              <a:rPr lang="en-US" dirty="0"/>
              <a:t> (Safety Management SARPs):</a:t>
            </a:r>
          </a:p>
          <a:p>
            <a:pPr marL="514350" indent="-514350">
              <a:buClrTx/>
              <a:buFont typeface="+mj-lt"/>
              <a:buAutoNum type="arabicPeriod" startAt="8"/>
            </a:pPr>
            <a:r>
              <a:rPr lang="en-US" i="1" dirty="0"/>
              <a:t>Consolidation </a:t>
            </a:r>
            <a:r>
              <a:rPr lang="en-US" i="1" dirty="0" smtClean="0"/>
              <a:t>of </a:t>
            </a:r>
            <a:r>
              <a:rPr lang="en-US" i="1" dirty="0"/>
              <a:t>current safety management SARPs</a:t>
            </a:r>
          </a:p>
          <a:p>
            <a:pPr marL="514350" indent="-514350">
              <a:buClrTx/>
              <a:buFont typeface="+mj-lt"/>
              <a:buAutoNum type="arabicPeriod" startAt="8"/>
            </a:pPr>
            <a:r>
              <a:rPr lang="en-US" i="1" dirty="0"/>
              <a:t>Introduction to Annex 19 development </a:t>
            </a:r>
            <a:r>
              <a:rPr lang="en-US" i="1" dirty="0" smtClean="0"/>
              <a:t>status</a:t>
            </a:r>
            <a:endParaRPr lang="en-US" dirty="0"/>
          </a:p>
          <a:p>
            <a:pPr marL="0" indent="0">
              <a:buNone/>
            </a:pPr>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201635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dirty="0"/>
              <a:t>SMM 3</a:t>
            </a:r>
            <a:r>
              <a:rPr lang="en-GB" baseline="30000" dirty="0"/>
              <a:t>rd</a:t>
            </a:r>
            <a:r>
              <a:rPr lang="en-GB" dirty="0"/>
              <a:t> </a:t>
            </a:r>
            <a:r>
              <a:rPr lang="en-GB" dirty="0" smtClean="0"/>
              <a:t>Edition Highlights </a:t>
            </a:r>
            <a:r>
              <a:rPr lang="en-GB" dirty="0"/>
              <a:t>- </a:t>
            </a:r>
            <a:r>
              <a:rPr lang="en-GB" b="1" i="1" dirty="0" smtClean="0"/>
              <a:t>Agenda</a:t>
            </a:r>
            <a:endParaRPr lang="en-CA" b="1" dirty="0"/>
          </a:p>
        </p:txBody>
      </p:sp>
      <p:sp>
        <p:nvSpPr>
          <p:cNvPr id="4" name="Content Placeholder 3"/>
          <p:cNvSpPr>
            <a:spLocks noGrp="1"/>
          </p:cNvSpPr>
          <p:nvPr>
            <p:ph idx="1"/>
          </p:nvPr>
        </p:nvSpPr>
        <p:spPr/>
        <p:txBody>
          <a:bodyPr/>
          <a:lstStyle/>
          <a:p>
            <a:pPr marL="514350" indent="-514350">
              <a:buClrTx/>
              <a:buFont typeface="+mj-lt"/>
              <a:buAutoNum type="arabicPeriod"/>
            </a:pPr>
            <a:r>
              <a:rPr lang="en-US" dirty="0" smtClean="0"/>
              <a:t>Introduction</a:t>
            </a:r>
          </a:p>
          <a:p>
            <a:pPr marL="514350" indent="-514350">
              <a:buClrTx/>
              <a:buFont typeface="+mj-lt"/>
              <a:buAutoNum type="arabicPeriod"/>
            </a:pPr>
            <a:r>
              <a:rPr lang="en-US" dirty="0" smtClean="0"/>
              <a:t>SMM 3</a:t>
            </a:r>
            <a:r>
              <a:rPr lang="en-US" baseline="30000" dirty="0" smtClean="0"/>
              <a:t>rd</a:t>
            </a:r>
            <a:r>
              <a:rPr lang="en-US" dirty="0" smtClean="0"/>
              <a:t> Edition - Contents overview</a:t>
            </a:r>
          </a:p>
          <a:p>
            <a:pPr marL="514350" indent="-514350">
              <a:buClrTx/>
              <a:buFont typeface="+mj-lt"/>
              <a:buAutoNum type="arabicPeriod"/>
            </a:pPr>
            <a:r>
              <a:rPr lang="en-US" dirty="0" smtClean="0"/>
              <a:t>Twenty-six enhancements</a:t>
            </a:r>
          </a:p>
          <a:p>
            <a:pPr marL="514350" indent="-514350">
              <a:buClrTx/>
              <a:buFont typeface="+mj-lt"/>
              <a:buAutoNum type="arabicPeriod"/>
            </a:pPr>
            <a:r>
              <a:rPr lang="en-US" dirty="0" smtClean="0"/>
              <a:t>Summary</a:t>
            </a:r>
          </a:p>
          <a:p>
            <a:pPr marL="514350" indent="-514350">
              <a:buClrTx/>
              <a:buFont typeface="+mj-lt"/>
              <a:buAutoNum type="arabicPeriod"/>
            </a:pPr>
            <a:r>
              <a:rPr lang="en-US" dirty="0" smtClean="0"/>
              <a:t>Q &amp; A</a:t>
            </a: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14439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20</a:t>
            </a:fld>
            <a:endParaRPr lang="en-US"/>
          </a:p>
        </p:txBody>
      </p:sp>
      <p:sp>
        <p:nvSpPr>
          <p:cNvPr id="3" name="Title 2"/>
          <p:cNvSpPr>
            <a:spLocks noGrp="1"/>
          </p:cNvSpPr>
          <p:nvPr>
            <p:ph type="title"/>
          </p:nvPr>
        </p:nvSpPr>
        <p:spPr/>
        <p:txBody>
          <a:bodyPr/>
          <a:lstStyle/>
          <a:p>
            <a:r>
              <a:rPr lang="en-GB" sz="3200" dirty="0"/>
              <a:t>SMM 3</a:t>
            </a:r>
            <a:r>
              <a:rPr lang="en-GB" sz="3200" baseline="30000" dirty="0"/>
              <a:t>rd</a:t>
            </a:r>
            <a:r>
              <a:rPr lang="en-GB" sz="3200" dirty="0"/>
              <a:t> Edition Highlights - </a:t>
            </a:r>
            <a:r>
              <a:rPr lang="en-GB" sz="3200" b="1" i="1" dirty="0"/>
              <a:t>Summary</a:t>
            </a:r>
            <a:endParaRPr lang="en-CA" sz="3200" b="1" i="1" dirty="0"/>
          </a:p>
        </p:txBody>
      </p:sp>
      <p:sp>
        <p:nvSpPr>
          <p:cNvPr id="4" name="Content Placeholder 3"/>
          <p:cNvSpPr>
            <a:spLocks noGrp="1"/>
          </p:cNvSpPr>
          <p:nvPr>
            <p:ph idx="1"/>
          </p:nvPr>
        </p:nvSpPr>
        <p:spPr>
          <a:xfrm>
            <a:off x="457200" y="1340768"/>
            <a:ext cx="8229600" cy="5112568"/>
          </a:xfrm>
        </p:spPr>
        <p:txBody>
          <a:bodyPr>
            <a:normAutofit/>
          </a:bodyPr>
          <a:lstStyle/>
          <a:p>
            <a:pPr marL="0" indent="0">
              <a:buNone/>
            </a:pPr>
            <a:r>
              <a:rPr lang="en-US" sz="2500" u="sng" dirty="0" smtClean="0"/>
              <a:t>Chapter 3</a:t>
            </a:r>
            <a:r>
              <a:rPr lang="en-US" sz="2500" dirty="0" smtClean="0"/>
              <a:t> (State Safety Program):</a:t>
            </a:r>
          </a:p>
          <a:p>
            <a:pPr marL="514350" indent="-514350">
              <a:buClrTx/>
              <a:buFont typeface="+mj-lt"/>
              <a:buAutoNum type="arabicPeriod" startAt="10"/>
            </a:pPr>
            <a:r>
              <a:rPr lang="en-US" sz="2500" i="1" dirty="0" smtClean="0"/>
              <a:t>Clarity between enforcement policy &amp; procedures</a:t>
            </a:r>
          </a:p>
          <a:p>
            <a:pPr marL="514350" indent="-514350">
              <a:buClrTx/>
              <a:buFont typeface="+mj-lt"/>
              <a:buAutoNum type="arabicPeriod" startAt="10"/>
            </a:pPr>
            <a:r>
              <a:rPr lang="en-US" sz="2500" i="1" dirty="0" smtClean="0"/>
              <a:t>Agreement on SPIs, Targets &amp; Alert settings</a:t>
            </a:r>
          </a:p>
          <a:p>
            <a:pPr marL="514350" indent="-514350">
              <a:buClrTx/>
              <a:buFont typeface="+mj-lt"/>
              <a:buAutoNum type="arabicPeriod" startAt="10"/>
            </a:pPr>
            <a:r>
              <a:rPr lang="en-US" sz="2500" i="1" dirty="0" smtClean="0"/>
              <a:t>Mandatory &amp; voluntary reporting systems </a:t>
            </a:r>
          </a:p>
          <a:p>
            <a:pPr marL="514350" indent="-514350">
              <a:buClrTx/>
              <a:buFont typeface="+mj-lt"/>
              <a:buAutoNum type="arabicPeriod" startAt="10"/>
            </a:pPr>
            <a:r>
              <a:rPr lang="en-US" sz="2500" i="1" dirty="0" smtClean="0"/>
              <a:t>SPI &amp; </a:t>
            </a:r>
            <a:r>
              <a:rPr lang="en-US" sz="2500" i="1" dirty="0" err="1" smtClean="0"/>
              <a:t>ALoS</a:t>
            </a:r>
            <a:r>
              <a:rPr lang="en-US" sz="2500" i="1" dirty="0" smtClean="0"/>
              <a:t> development </a:t>
            </a:r>
          </a:p>
          <a:p>
            <a:pPr marL="514350" indent="-514350">
              <a:buClrTx/>
              <a:buFont typeface="+mj-lt"/>
              <a:buAutoNum type="arabicPeriod" startAt="10"/>
            </a:pPr>
            <a:r>
              <a:rPr lang="en-US" sz="2500" i="1" dirty="0" smtClean="0"/>
              <a:t>Safety information protection</a:t>
            </a:r>
          </a:p>
          <a:p>
            <a:pPr marL="514350" indent="-514350">
              <a:buClrTx/>
              <a:buFont typeface="+mj-lt"/>
              <a:buAutoNum type="arabicPeriod" startAt="10"/>
            </a:pPr>
            <a:r>
              <a:rPr lang="en-US" sz="2500" i="1" dirty="0"/>
              <a:t>Safety data and risk based surveillance </a:t>
            </a:r>
            <a:r>
              <a:rPr lang="en-US" sz="2500" i="1" dirty="0" smtClean="0"/>
              <a:t>process</a:t>
            </a:r>
          </a:p>
          <a:p>
            <a:pPr marL="514350" indent="-514350">
              <a:buClrTx/>
              <a:buFont typeface="+mj-lt"/>
              <a:buAutoNum type="arabicPeriod" startAt="10"/>
            </a:pPr>
            <a:r>
              <a:rPr lang="en-US" sz="2500" i="1" dirty="0"/>
              <a:t>Updated </a:t>
            </a:r>
            <a:r>
              <a:rPr lang="en-US" sz="2500" i="1" dirty="0" smtClean="0"/>
              <a:t>GAQs, </a:t>
            </a:r>
            <a:r>
              <a:rPr lang="en-US" sz="2500" i="1" dirty="0"/>
              <a:t>including main text </a:t>
            </a:r>
            <a:r>
              <a:rPr lang="en-US" sz="2500" i="1" dirty="0" smtClean="0"/>
              <a:t>references</a:t>
            </a:r>
          </a:p>
          <a:p>
            <a:pPr marL="514350" indent="-514350">
              <a:buClrTx/>
              <a:buFont typeface="+mj-lt"/>
              <a:buAutoNum type="arabicPeriod" startAt="10"/>
            </a:pPr>
            <a:r>
              <a:rPr lang="en-US" sz="2500" i="1" dirty="0"/>
              <a:t>D</a:t>
            </a:r>
            <a:r>
              <a:rPr lang="en-US" sz="2500" i="1" dirty="0" smtClean="0"/>
              <a:t>ocumentation </a:t>
            </a:r>
            <a:r>
              <a:rPr lang="en-US" sz="2500" i="1" dirty="0"/>
              <a:t>for gap analysis </a:t>
            </a:r>
            <a:r>
              <a:rPr lang="en-US" sz="2500" i="1" dirty="0" smtClean="0"/>
              <a:t>&amp; </a:t>
            </a:r>
            <a:r>
              <a:rPr lang="en-US" sz="2500" i="1" dirty="0"/>
              <a:t>tasks </a:t>
            </a:r>
            <a:r>
              <a:rPr lang="en-US" sz="2500" i="1" dirty="0" smtClean="0"/>
              <a:t>implementation</a:t>
            </a:r>
          </a:p>
          <a:p>
            <a:pPr marL="514350" indent="-514350">
              <a:buClrTx/>
              <a:buFont typeface="+mj-lt"/>
              <a:buAutoNum type="arabicPeriod" startAt="10"/>
            </a:pPr>
            <a:r>
              <a:rPr lang="en-US" sz="2500" i="1" dirty="0" smtClean="0"/>
              <a:t>4-phased </a:t>
            </a:r>
            <a:r>
              <a:rPr lang="en-US" sz="2500" i="1" dirty="0"/>
              <a:t>progressive implementation of </a:t>
            </a:r>
            <a:r>
              <a:rPr lang="en-US" sz="2500" i="1" dirty="0" smtClean="0"/>
              <a:t>SSP</a:t>
            </a:r>
          </a:p>
          <a:p>
            <a:pPr marL="514350" indent="-514350">
              <a:buClrTx/>
              <a:buFont typeface="+mj-lt"/>
              <a:buAutoNum type="arabicPeriod" startAt="10"/>
            </a:pPr>
            <a:r>
              <a:rPr lang="en-US" sz="2500" i="1" dirty="0" err="1" smtClean="0"/>
              <a:t>ALoSP</a:t>
            </a:r>
            <a:r>
              <a:rPr lang="en-US" sz="2500" i="1" dirty="0" smtClean="0"/>
              <a:t> </a:t>
            </a:r>
            <a:r>
              <a:rPr lang="en-US" sz="2500" i="1" dirty="0"/>
              <a:t>measurement </a:t>
            </a:r>
            <a:r>
              <a:rPr lang="en-US" sz="2500" i="1" dirty="0" smtClean="0"/>
              <a:t>through SPI Target </a:t>
            </a:r>
            <a:r>
              <a:rPr lang="en-US" sz="2500" i="1" dirty="0"/>
              <a:t>and Alert </a:t>
            </a:r>
            <a:r>
              <a:rPr lang="en-US" sz="2500" i="1" dirty="0" smtClean="0"/>
              <a:t>levels</a:t>
            </a:r>
            <a:endParaRPr lang="en-US" sz="2500" i="1" dirty="0" smtClean="0">
              <a:solidFill>
                <a:schemeClr val="tx2">
                  <a:lumMod val="50000"/>
                  <a:lumOff val="50000"/>
                </a:schemeClr>
              </a:solidFill>
            </a:endParaRPr>
          </a:p>
        </p:txBody>
      </p:sp>
      <p:sp>
        <p:nvSpPr>
          <p:cNvPr id="5" name="Footer Placeholder 4"/>
          <p:cNvSpPr>
            <a:spLocks noGrp="1"/>
          </p:cNvSpPr>
          <p:nvPr>
            <p:ph type="ftr" sz="quarter" idx="11"/>
          </p:nvPr>
        </p:nvSpPr>
        <p:spPr/>
        <p:txBody>
          <a:bodyPr/>
          <a:lstStyle/>
          <a:p>
            <a:r>
              <a:rPr lang="en-US" dirty="0" smtClean="0"/>
              <a:t>Project title (Insert, Header &amp; Footer)</a:t>
            </a:r>
            <a:endParaRPr lang="en-US" dirty="0"/>
          </a:p>
        </p:txBody>
      </p:sp>
    </p:spTree>
    <p:extLst>
      <p:ext uri="{BB962C8B-B14F-4D97-AF65-F5344CB8AC3E}">
        <p14:creationId xmlns:p14="http://schemas.microsoft.com/office/powerpoint/2010/main" val="2859138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21</a:t>
            </a:fld>
            <a:endParaRPr lang="en-US"/>
          </a:p>
        </p:txBody>
      </p:sp>
      <p:sp>
        <p:nvSpPr>
          <p:cNvPr id="3" name="Title 2"/>
          <p:cNvSpPr>
            <a:spLocks noGrp="1"/>
          </p:cNvSpPr>
          <p:nvPr>
            <p:ph type="title"/>
          </p:nvPr>
        </p:nvSpPr>
        <p:spPr/>
        <p:txBody>
          <a:bodyPr/>
          <a:lstStyle/>
          <a:p>
            <a:r>
              <a:rPr lang="en-GB" sz="3200" dirty="0"/>
              <a:t>SMM 3</a:t>
            </a:r>
            <a:r>
              <a:rPr lang="en-GB" sz="3200" baseline="30000" dirty="0"/>
              <a:t>rd</a:t>
            </a:r>
            <a:r>
              <a:rPr lang="en-GB" sz="3200" dirty="0"/>
              <a:t> Edition Highlights - </a:t>
            </a:r>
            <a:r>
              <a:rPr lang="en-GB" sz="3200" b="1" i="1" dirty="0"/>
              <a:t>Summary</a:t>
            </a:r>
            <a:endParaRPr lang="en-CA" sz="3200" b="1" i="1" dirty="0"/>
          </a:p>
        </p:txBody>
      </p:sp>
      <p:sp>
        <p:nvSpPr>
          <p:cNvPr id="4" name="Content Placeholder 3"/>
          <p:cNvSpPr>
            <a:spLocks noGrp="1"/>
          </p:cNvSpPr>
          <p:nvPr>
            <p:ph idx="1"/>
          </p:nvPr>
        </p:nvSpPr>
        <p:spPr/>
        <p:txBody>
          <a:bodyPr>
            <a:normAutofit fontScale="92500" lnSpcReduction="10000"/>
          </a:bodyPr>
          <a:lstStyle/>
          <a:p>
            <a:pPr marL="0" indent="0">
              <a:buNone/>
            </a:pPr>
            <a:r>
              <a:rPr lang="en-US" sz="2900" u="sng" dirty="0"/>
              <a:t>Chapter </a:t>
            </a:r>
            <a:r>
              <a:rPr lang="en-US" sz="2900" u="sng" dirty="0" smtClean="0"/>
              <a:t>4</a:t>
            </a:r>
            <a:r>
              <a:rPr lang="en-US" sz="2900" dirty="0" smtClean="0"/>
              <a:t> (SMS):</a:t>
            </a:r>
            <a:endParaRPr lang="en-US" sz="2900" dirty="0"/>
          </a:p>
          <a:p>
            <a:pPr marL="514350" indent="-514350">
              <a:buClrTx/>
              <a:buFont typeface="+mj-lt"/>
              <a:buAutoNum type="arabicPeriod" startAt="20"/>
            </a:pPr>
            <a:r>
              <a:rPr lang="en-US" sz="2900" i="1" dirty="0"/>
              <a:t>G</a:t>
            </a:r>
            <a:r>
              <a:rPr lang="en-US" sz="2900" i="1" dirty="0" smtClean="0"/>
              <a:t>uidance </a:t>
            </a:r>
            <a:r>
              <a:rPr lang="en-US" sz="2900" i="1" dirty="0"/>
              <a:t>on emergency response </a:t>
            </a:r>
            <a:r>
              <a:rPr lang="en-US" sz="2900" i="1" dirty="0" smtClean="0"/>
              <a:t>planning</a:t>
            </a:r>
          </a:p>
          <a:p>
            <a:pPr marL="514350" indent="-514350">
              <a:buClrTx/>
              <a:buFont typeface="+mj-lt"/>
              <a:buAutoNum type="arabicPeriod" startAt="20"/>
            </a:pPr>
            <a:r>
              <a:rPr lang="en-US" sz="2900" i="1" dirty="0"/>
              <a:t>Guidance on development of a SMS Document/ </a:t>
            </a:r>
            <a:r>
              <a:rPr lang="en-US" sz="2900" i="1" dirty="0" smtClean="0"/>
              <a:t>Manual</a:t>
            </a:r>
          </a:p>
          <a:p>
            <a:pPr marL="514350" indent="-514350">
              <a:buClrTx/>
              <a:buFont typeface="+mj-lt"/>
              <a:buAutoNum type="arabicPeriod" startAt="20"/>
            </a:pPr>
            <a:r>
              <a:rPr lang="en-US" sz="2900" i="1" dirty="0"/>
              <a:t>Guidance on SMS voluntary </a:t>
            </a:r>
            <a:r>
              <a:rPr lang="en-US" sz="2900" i="1" dirty="0" smtClean="0"/>
              <a:t>reporting system</a:t>
            </a:r>
          </a:p>
          <a:p>
            <a:pPr marL="514350" indent="-514350">
              <a:buClrTx/>
              <a:buFont typeface="+mj-lt"/>
              <a:buAutoNum type="arabicPeriod" startAt="20"/>
            </a:pPr>
            <a:r>
              <a:rPr lang="en-US" sz="2900" i="1" dirty="0"/>
              <a:t>Basic Safety Assessment </a:t>
            </a:r>
            <a:r>
              <a:rPr lang="en-US" sz="2900" i="1" dirty="0" smtClean="0"/>
              <a:t>Tool</a:t>
            </a:r>
          </a:p>
          <a:p>
            <a:pPr marL="514350" indent="-514350">
              <a:buClrTx/>
              <a:buFont typeface="+mj-lt"/>
              <a:buAutoNum type="arabicPeriod" startAt="20"/>
            </a:pPr>
            <a:r>
              <a:rPr lang="en-US" sz="2900" i="1" dirty="0" smtClean="0"/>
              <a:t>SMS-QMS integration guidance</a:t>
            </a:r>
          </a:p>
          <a:p>
            <a:pPr marL="514350" indent="-514350">
              <a:buClrTx/>
              <a:buFont typeface="+mj-lt"/>
              <a:buAutoNum type="arabicPeriod" startAt="20"/>
            </a:pPr>
            <a:r>
              <a:rPr lang="en-US" sz="2900" i="1" dirty="0"/>
              <a:t>Updated </a:t>
            </a:r>
            <a:r>
              <a:rPr lang="en-US" sz="2900" i="1" dirty="0" smtClean="0"/>
              <a:t>GAQs, </a:t>
            </a:r>
            <a:r>
              <a:rPr lang="en-US" sz="2900" i="1" dirty="0"/>
              <a:t>including main text </a:t>
            </a:r>
            <a:r>
              <a:rPr lang="en-US" sz="2900" i="1" dirty="0" smtClean="0"/>
              <a:t>references</a:t>
            </a:r>
          </a:p>
          <a:p>
            <a:pPr marL="514350" indent="-514350">
              <a:buClrTx/>
              <a:buFont typeface="+mj-lt"/>
              <a:buAutoNum type="arabicPeriod" startAt="20"/>
            </a:pPr>
            <a:r>
              <a:rPr lang="en-US" sz="2900" i="1" dirty="0"/>
              <a:t>Safety performance measurement through </a:t>
            </a:r>
            <a:r>
              <a:rPr lang="en-US" sz="2900" i="1" dirty="0" smtClean="0"/>
              <a:t>SPI </a:t>
            </a:r>
            <a:r>
              <a:rPr lang="en-US" sz="2900" i="1" dirty="0"/>
              <a:t>target and alert </a:t>
            </a:r>
            <a:r>
              <a:rPr lang="en-US" sz="2900" i="1" dirty="0" smtClean="0"/>
              <a:t>settings</a:t>
            </a:r>
          </a:p>
          <a:p>
            <a:endParaRPr lang="en-US" i="1" dirty="0" smtClean="0">
              <a:solidFill>
                <a:schemeClr val="tx2">
                  <a:lumMod val="50000"/>
                  <a:lumOff val="50000"/>
                </a:schemeClr>
              </a:solidFill>
            </a:endParaRPr>
          </a:p>
          <a:p>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139860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22</a:t>
            </a:fld>
            <a:endParaRPr lang="en-US"/>
          </a:p>
        </p:txBody>
      </p:sp>
      <p:sp>
        <p:nvSpPr>
          <p:cNvPr id="3" name="Title 2"/>
          <p:cNvSpPr>
            <a:spLocks noGrp="1"/>
          </p:cNvSpPr>
          <p:nvPr>
            <p:ph type="title"/>
          </p:nvPr>
        </p:nvSpPr>
        <p:spPr/>
        <p:txBody>
          <a:bodyPr/>
          <a:lstStyle/>
          <a:p>
            <a:r>
              <a:rPr lang="en-GB" sz="3200" dirty="0"/>
              <a:t>SMM 3</a:t>
            </a:r>
            <a:r>
              <a:rPr lang="en-GB" sz="3200" baseline="30000" dirty="0"/>
              <a:t>rd</a:t>
            </a:r>
            <a:r>
              <a:rPr lang="en-GB" sz="3200" dirty="0"/>
              <a:t> Edition </a:t>
            </a:r>
            <a:endParaRPr lang="en-CA" sz="3200" dirty="0"/>
          </a:p>
        </p:txBody>
      </p:sp>
      <p:sp>
        <p:nvSpPr>
          <p:cNvPr id="4" name="Content Placeholder 3"/>
          <p:cNvSpPr>
            <a:spLocks noGrp="1"/>
          </p:cNvSpPr>
          <p:nvPr>
            <p:ph idx="1"/>
          </p:nvPr>
        </p:nvSpPr>
        <p:spPr>
          <a:xfrm>
            <a:off x="457200" y="1600200"/>
            <a:ext cx="8147248" cy="4565104"/>
          </a:xfrm>
          <a:solidFill>
            <a:schemeClr val="bg2"/>
          </a:solidFill>
        </p:spPr>
        <p:txBody>
          <a:bodyPr/>
          <a:lstStyle/>
          <a:p>
            <a:pPr marL="0" indent="0" algn="ctr">
              <a:buNone/>
            </a:pPr>
            <a:endParaRPr lang="en-US" dirty="0"/>
          </a:p>
          <a:p>
            <a:pPr marL="0" indent="0">
              <a:buNone/>
            </a:pPr>
            <a:endParaRPr lang="en-US" dirty="0" smtClean="0"/>
          </a:p>
          <a:p>
            <a:pPr marL="0" indent="0">
              <a:buNone/>
            </a:pPr>
            <a:endParaRPr lang="en-US" dirty="0"/>
          </a:p>
          <a:p>
            <a:pPr marL="0" indent="0" algn="ctr">
              <a:buNone/>
            </a:pPr>
            <a:r>
              <a:rPr lang="en-US" dirty="0" smtClean="0">
                <a:solidFill>
                  <a:schemeClr val="bg1"/>
                </a:solidFill>
              </a:rPr>
              <a:t>Q &amp; A</a:t>
            </a: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212843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lstStyle/>
          <a:p>
            <a:r>
              <a:rPr lang="en-GB" dirty="0" smtClean="0"/>
              <a:t>SMM 3</a:t>
            </a:r>
            <a:r>
              <a:rPr lang="en-GB" baseline="30000" dirty="0" smtClean="0"/>
              <a:t>rd</a:t>
            </a:r>
            <a:r>
              <a:rPr lang="en-GB" dirty="0" smtClean="0"/>
              <a:t> Edition - </a:t>
            </a:r>
            <a:r>
              <a:rPr lang="en-GB" b="1" i="1" dirty="0" smtClean="0"/>
              <a:t>Introduction</a:t>
            </a:r>
            <a:endParaRPr lang="en-GB" b="1" i="1" dirty="0"/>
          </a:p>
        </p:txBody>
      </p:sp>
      <p:sp>
        <p:nvSpPr>
          <p:cNvPr id="4" name="Content Placeholder 3"/>
          <p:cNvSpPr>
            <a:spLocks noGrp="1"/>
          </p:cNvSpPr>
          <p:nvPr>
            <p:ph idx="1"/>
          </p:nvPr>
        </p:nvSpPr>
        <p:spPr/>
        <p:txBody>
          <a:bodyPr/>
          <a:lstStyle/>
          <a:p>
            <a:pPr>
              <a:buClr>
                <a:schemeClr val="tx2"/>
              </a:buClr>
              <a:buFont typeface="Wingdings" pitchFamily="2" charset="2"/>
              <a:buChar char="Ø"/>
            </a:pPr>
            <a:r>
              <a:rPr lang="en-GB" dirty="0" smtClean="0"/>
              <a:t>SMM 1st </a:t>
            </a:r>
            <a:r>
              <a:rPr lang="en-GB" dirty="0"/>
              <a:t>&amp; 2</a:t>
            </a:r>
            <a:r>
              <a:rPr lang="en-GB" baseline="30000" dirty="0"/>
              <a:t>nd</a:t>
            </a:r>
            <a:r>
              <a:rPr lang="en-GB" dirty="0"/>
              <a:t> </a:t>
            </a:r>
            <a:r>
              <a:rPr lang="en-GB" dirty="0" smtClean="0"/>
              <a:t>editions </a:t>
            </a:r>
            <a:r>
              <a:rPr lang="en-GB" dirty="0"/>
              <a:t>in 2006 &amp; </a:t>
            </a:r>
            <a:r>
              <a:rPr lang="en-GB" dirty="0" smtClean="0"/>
              <a:t>2009</a:t>
            </a:r>
          </a:p>
          <a:p>
            <a:pPr>
              <a:buClr>
                <a:schemeClr val="tx2"/>
              </a:buClr>
              <a:buFont typeface="Wingdings" pitchFamily="2" charset="2"/>
              <a:buChar char="Ø"/>
            </a:pPr>
            <a:r>
              <a:rPr lang="en-GB" dirty="0" smtClean="0"/>
              <a:t>SMM 3</a:t>
            </a:r>
            <a:r>
              <a:rPr lang="en-GB" baseline="30000" dirty="0" smtClean="0"/>
              <a:t>rd</a:t>
            </a:r>
            <a:r>
              <a:rPr lang="en-GB" dirty="0"/>
              <a:t> </a:t>
            </a:r>
            <a:r>
              <a:rPr lang="en-GB" dirty="0" smtClean="0"/>
              <a:t>edition (advance version) posted on 28 May 2012</a:t>
            </a:r>
          </a:p>
          <a:p>
            <a:pPr>
              <a:buClr>
                <a:schemeClr val="tx2"/>
              </a:buClr>
              <a:buFont typeface="Wingdings" pitchFamily="2" charset="2"/>
              <a:buChar char="Ø"/>
            </a:pPr>
            <a:r>
              <a:rPr lang="en-GB" dirty="0" smtClean="0"/>
              <a:t>SMM 3</a:t>
            </a:r>
            <a:r>
              <a:rPr lang="en-GB" baseline="30000" dirty="0" smtClean="0"/>
              <a:t>rd</a:t>
            </a:r>
            <a:r>
              <a:rPr lang="en-GB" dirty="0" smtClean="0"/>
              <a:t> edition final (en) version posted on 8 May 2013</a:t>
            </a:r>
          </a:p>
          <a:p>
            <a:pPr>
              <a:buClr>
                <a:schemeClr val="tx2"/>
              </a:buClr>
              <a:buFont typeface="Wingdings" pitchFamily="2" charset="2"/>
              <a:buChar char="Ø"/>
            </a:pPr>
            <a:r>
              <a:rPr lang="en-GB" dirty="0" smtClean="0"/>
              <a:t>Purpose of this presentation </a:t>
            </a:r>
          </a:p>
          <a:p>
            <a:pPr>
              <a:buClr>
                <a:schemeClr val="tx2"/>
              </a:buClr>
            </a:pPr>
            <a:endParaRPr lang="en-GB" dirty="0" smtClean="0"/>
          </a:p>
          <a:p>
            <a:pPr marL="0" indent="0">
              <a:buClr>
                <a:schemeClr val="tx2"/>
              </a:buClr>
              <a:buNone/>
            </a:pPr>
            <a:endParaRPr lang="en-GB"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lstStyle/>
          <a:p>
            <a:r>
              <a:rPr lang="en-GB" dirty="0"/>
              <a:t>SMM 3</a:t>
            </a:r>
            <a:r>
              <a:rPr lang="en-GB" baseline="30000" dirty="0"/>
              <a:t>rd</a:t>
            </a:r>
            <a:r>
              <a:rPr lang="en-GB" dirty="0"/>
              <a:t> Edition </a:t>
            </a:r>
            <a:r>
              <a:rPr lang="en-GB" dirty="0" smtClean="0"/>
              <a:t>– </a:t>
            </a:r>
            <a:r>
              <a:rPr lang="en-GB" b="1" i="1" dirty="0" smtClean="0"/>
              <a:t>Contents overview</a:t>
            </a:r>
            <a:endParaRPr lang="en-CA" b="1" i="1" dirty="0"/>
          </a:p>
        </p:txBody>
      </p:sp>
      <p:sp>
        <p:nvSpPr>
          <p:cNvPr id="4" name="Content Placeholder 3"/>
          <p:cNvSpPr>
            <a:spLocks noGrp="1"/>
          </p:cNvSpPr>
          <p:nvPr>
            <p:ph idx="1"/>
          </p:nvPr>
        </p:nvSpPr>
        <p:spPr>
          <a:xfrm>
            <a:off x="467544" y="1556792"/>
            <a:ext cx="8229600" cy="4525963"/>
          </a:xfrm>
        </p:spPr>
        <p:txBody>
          <a:bodyPr>
            <a:normAutofit/>
          </a:bodyPr>
          <a:lstStyle/>
          <a:p>
            <a:pPr marL="0" indent="0">
              <a:buClr>
                <a:schemeClr val="tx2"/>
              </a:buClr>
              <a:buNone/>
            </a:pPr>
            <a:r>
              <a:rPr lang="en-US" sz="2800" dirty="0" smtClean="0"/>
              <a:t>4 Chapters:</a:t>
            </a:r>
          </a:p>
          <a:p>
            <a:pPr marL="0" indent="0">
              <a:buClr>
                <a:schemeClr val="tx2"/>
              </a:buClr>
              <a:buNone/>
            </a:pPr>
            <a:endParaRPr lang="en-US" sz="2400" dirty="0" smtClean="0"/>
          </a:p>
          <a:p>
            <a:pPr marL="0" indent="0">
              <a:buClr>
                <a:schemeClr val="tx2"/>
              </a:buClr>
              <a:buNone/>
            </a:pPr>
            <a:r>
              <a:rPr lang="en-US" sz="2800" dirty="0" smtClean="0"/>
              <a:t>CHAPTER </a:t>
            </a:r>
            <a:r>
              <a:rPr lang="en-US" sz="2800" dirty="0"/>
              <a:t>1 </a:t>
            </a:r>
            <a:r>
              <a:rPr lang="en-US" sz="2800" dirty="0" smtClean="0"/>
              <a:t>- SAFETY </a:t>
            </a:r>
            <a:r>
              <a:rPr lang="en-US" sz="2800" dirty="0"/>
              <a:t>MANAGEMENT </a:t>
            </a:r>
            <a:r>
              <a:rPr lang="en-US" sz="2800" dirty="0" smtClean="0"/>
              <a:t>FUNDAMENTALS</a:t>
            </a:r>
          </a:p>
          <a:p>
            <a:pPr marL="0" indent="0">
              <a:buClr>
                <a:schemeClr val="tx2"/>
              </a:buClr>
              <a:buNone/>
            </a:pPr>
            <a:r>
              <a:rPr lang="en-US" sz="2800" dirty="0"/>
              <a:t>CHAPTER 2 </a:t>
            </a:r>
            <a:r>
              <a:rPr lang="en-US" sz="2800" dirty="0" smtClean="0"/>
              <a:t>- ICAO SAFETY </a:t>
            </a:r>
            <a:r>
              <a:rPr lang="en-US" sz="2800" dirty="0"/>
              <a:t>MANAGEMENT </a:t>
            </a:r>
            <a:r>
              <a:rPr lang="en-US" sz="2800" dirty="0" smtClean="0"/>
              <a:t>SARPs</a:t>
            </a:r>
          </a:p>
          <a:p>
            <a:pPr marL="0" indent="0">
              <a:buClr>
                <a:schemeClr val="tx2"/>
              </a:buClr>
              <a:buNone/>
            </a:pPr>
            <a:r>
              <a:rPr lang="en-US" sz="2800" dirty="0"/>
              <a:t>CHAPTER 3 - STATE SAFETY PROGRAMME (SSP</a:t>
            </a:r>
            <a:r>
              <a:rPr lang="en-US" sz="2800" dirty="0" smtClean="0"/>
              <a:t>)</a:t>
            </a:r>
          </a:p>
          <a:p>
            <a:pPr marL="0" indent="0">
              <a:buClr>
                <a:schemeClr val="tx2"/>
              </a:buClr>
              <a:buNone/>
            </a:pPr>
            <a:r>
              <a:rPr lang="en-US" sz="2800" dirty="0"/>
              <a:t>CHAPTER 4 - SAFETY MANAGEMENT SYSTEM (SMS</a:t>
            </a:r>
            <a:r>
              <a:rPr lang="en-US" sz="2800" dirty="0" smtClean="0"/>
              <a:t>)</a:t>
            </a:r>
          </a:p>
          <a:p>
            <a:pPr marL="0" indent="0">
              <a:buNone/>
            </a:pPr>
            <a:r>
              <a:rPr lang="en-US" sz="2400" dirty="0" smtClean="0"/>
              <a:t>	</a:t>
            </a:r>
            <a:r>
              <a:rPr lang="en-US" sz="2000" dirty="0" smtClean="0"/>
              <a:t>(previous SMM 2</a:t>
            </a:r>
            <a:r>
              <a:rPr lang="en-US" sz="2000" baseline="30000" dirty="0" smtClean="0"/>
              <a:t>nd</a:t>
            </a:r>
            <a:r>
              <a:rPr lang="en-US" sz="2000" dirty="0" smtClean="0"/>
              <a:t> Edition 2009 had 11 Chapters)</a:t>
            </a:r>
          </a:p>
          <a:p>
            <a:pPr marL="0" indent="0">
              <a:buNone/>
            </a:pPr>
            <a:endParaRPr lang="en-US" sz="2400" dirty="0"/>
          </a:p>
          <a:p>
            <a:pPr marL="0" indent="0">
              <a:buNone/>
            </a:pPr>
            <a:r>
              <a:rPr lang="en-US" sz="2400" dirty="0" smtClean="0"/>
              <a:t>Browse SMM 3</a:t>
            </a:r>
            <a:r>
              <a:rPr lang="en-US" sz="2400" baseline="30000" dirty="0" smtClean="0"/>
              <a:t>rd</a:t>
            </a:r>
            <a:r>
              <a:rPr lang="en-US" sz="2400" dirty="0" smtClean="0"/>
              <a:t> Edition </a:t>
            </a:r>
            <a:r>
              <a:rPr lang="en-US" sz="2400" u="sng" dirty="0" smtClean="0"/>
              <a:t>Contents</a:t>
            </a:r>
            <a:r>
              <a:rPr lang="en-US" sz="2400" dirty="0" smtClean="0"/>
              <a:t> Page  </a:t>
            </a:r>
            <a:endParaRPr lang="en-CA" sz="2400"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43166245"/>
              </p:ext>
            </p:extLst>
          </p:nvPr>
        </p:nvGraphicFramePr>
        <p:xfrm>
          <a:off x="5868144" y="5157192"/>
          <a:ext cx="914400" cy="806450"/>
        </p:xfrm>
        <a:graphic>
          <a:graphicData uri="http://schemas.openxmlformats.org/presentationml/2006/ole">
            <mc:AlternateContent xmlns:mc="http://schemas.openxmlformats.org/markup-compatibility/2006">
              <mc:Choice xmlns:v="urn:schemas-microsoft-com:vml" Requires="v">
                <p:oleObj spid="_x0000_s10391" name="Document" showAsIcon="1" r:id="rId4" imgW="914400" imgH="806400" progId="Word.Document.12">
                  <p:embed/>
                </p:oleObj>
              </mc:Choice>
              <mc:Fallback>
                <p:oleObj name="Document" showAsIcon="1" r:id="rId4" imgW="914400" imgH="806400" progId="Word.Document.12">
                  <p:embed/>
                  <p:pic>
                    <p:nvPicPr>
                      <p:cNvPr id="0" name=""/>
                      <p:cNvPicPr/>
                      <p:nvPr/>
                    </p:nvPicPr>
                    <p:blipFill>
                      <a:blip r:embed="rId5"/>
                      <a:stretch>
                        <a:fillRect/>
                      </a:stretch>
                    </p:blipFill>
                    <p:spPr>
                      <a:xfrm>
                        <a:off x="5868144" y="515719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074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lstStyle/>
          <a:p>
            <a:r>
              <a:rPr lang="en-GB" sz="3200" dirty="0"/>
              <a:t>C</a:t>
            </a:r>
            <a:r>
              <a:rPr lang="en-GB" sz="3200" dirty="0" smtClean="0"/>
              <a:t>hapter </a:t>
            </a:r>
            <a:r>
              <a:rPr lang="en-GB" sz="3200" b="1" dirty="0" smtClean="0"/>
              <a:t>1</a:t>
            </a:r>
            <a:r>
              <a:rPr lang="en-GB" sz="3200" dirty="0" smtClean="0"/>
              <a:t> Highlights: </a:t>
            </a:r>
            <a:r>
              <a:rPr lang="en-GB" sz="2000" dirty="0" smtClean="0"/>
              <a:t>(5)</a:t>
            </a:r>
            <a:r>
              <a:rPr lang="en-GB" sz="3200" dirty="0" smtClean="0"/>
              <a:t/>
            </a:r>
            <a:br>
              <a:rPr lang="en-GB" sz="3200" dirty="0" smtClean="0"/>
            </a:br>
            <a:r>
              <a:rPr lang="en-GB" sz="3200" b="1" i="1" dirty="0" smtClean="0"/>
              <a:t>Safety Management Fundamentals </a:t>
            </a:r>
            <a:endParaRPr lang="en-CA" sz="3200" b="1" dirty="0"/>
          </a:p>
        </p:txBody>
      </p:sp>
      <p:sp>
        <p:nvSpPr>
          <p:cNvPr id="4" name="Content Placeholder 3"/>
          <p:cNvSpPr>
            <a:spLocks noGrp="1"/>
          </p:cNvSpPr>
          <p:nvPr>
            <p:ph idx="1"/>
          </p:nvPr>
        </p:nvSpPr>
        <p:spPr>
          <a:xfrm>
            <a:off x="467544" y="1556792"/>
            <a:ext cx="8229600" cy="4525963"/>
          </a:xfrm>
        </p:spPr>
        <p:txBody>
          <a:bodyPr>
            <a:normAutofit/>
          </a:bodyPr>
          <a:lstStyle/>
          <a:p>
            <a:pPr marL="514350" indent="-514350">
              <a:buClrTx/>
              <a:buFont typeface="+mj-lt"/>
              <a:buAutoNum type="arabicPeriod"/>
            </a:pPr>
            <a:r>
              <a:rPr lang="en-CA" sz="3000" dirty="0" smtClean="0"/>
              <a:t>Definitions:</a:t>
            </a:r>
          </a:p>
          <a:p>
            <a:pPr>
              <a:buClrTx/>
              <a:buFont typeface="Wingdings" pitchFamily="2" charset="2"/>
              <a:buChar char="ü"/>
            </a:pPr>
            <a:r>
              <a:rPr lang="en-CA" i="1" dirty="0" smtClean="0">
                <a:solidFill>
                  <a:schemeClr val="tx2">
                    <a:lumMod val="50000"/>
                    <a:lumOff val="50000"/>
                  </a:schemeClr>
                </a:solidFill>
              </a:rPr>
              <a:t>List of Definitions included</a:t>
            </a:r>
            <a:r>
              <a:rPr lang="en-CA" dirty="0">
                <a:solidFill>
                  <a:schemeClr val="tx2">
                    <a:lumMod val="50000"/>
                    <a:lumOff val="50000"/>
                  </a:schemeClr>
                </a:solidFill>
              </a:rPr>
              <a:t> </a:t>
            </a:r>
            <a:r>
              <a:rPr lang="en-CA" sz="2200" dirty="0">
                <a:solidFill>
                  <a:srgbClr val="00B050"/>
                </a:solidFill>
              </a:rPr>
              <a:t>(new) </a:t>
            </a:r>
            <a:r>
              <a:rPr lang="en-CA" sz="2200" dirty="0" smtClean="0">
                <a:solidFill>
                  <a:srgbClr val="00B050"/>
                </a:solidFill>
              </a:rPr>
              <a:t> </a:t>
            </a:r>
            <a:r>
              <a:rPr lang="en-CA" sz="1300" dirty="0" smtClean="0">
                <a:solidFill>
                  <a:srgbClr val="00B050"/>
                </a:solidFill>
                <a:hlinkClick r:id="rId4" action="ppaction://hlinkfile"/>
              </a:rPr>
              <a:t>[DEFNS]     </a:t>
            </a:r>
            <a:endParaRPr lang="en-CA" sz="2200" i="1" dirty="0" smtClean="0">
              <a:solidFill>
                <a:srgbClr val="00B050"/>
              </a:solidFill>
            </a:endParaRPr>
          </a:p>
          <a:p>
            <a:pPr>
              <a:buClrTx/>
              <a:buFont typeface="Wingdings" pitchFamily="2" charset="2"/>
              <a:buChar char="ü"/>
            </a:pPr>
            <a:endParaRPr lang="en-CA" sz="1600" dirty="0" smtClean="0">
              <a:solidFill>
                <a:srgbClr val="00B050"/>
              </a:solidFill>
            </a:endParaRPr>
          </a:p>
          <a:p>
            <a:pPr marL="514350" indent="-514350">
              <a:buClrTx/>
              <a:buFont typeface="+mj-lt"/>
              <a:buAutoNum type="arabicPeriod" startAt="2"/>
            </a:pPr>
            <a:r>
              <a:rPr lang="en-CA" sz="3000" dirty="0" smtClean="0"/>
              <a:t>Safety Culture </a:t>
            </a:r>
            <a:r>
              <a:rPr lang="en-CA" sz="2200" dirty="0" smtClean="0"/>
              <a:t>[2.6]: </a:t>
            </a:r>
          </a:p>
          <a:p>
            <a:pPr>
              <a:buClrTx/>
              <a:buFont typeface="Wingdings" pitchFamily="2" charset="2"/>
              <a:buChar char="ü"/>
            </a:pPr>
            <a:r>
              <a:rPr lang="en-US" i="1" dirty="0">
                <a:solidFill>
                  <a:schemeClr val="tx2">
                    <a:lumMod val="50000"/>
                    <a:lumOff val="50000"/>
                  </a:schemeClr>
                </a:solidFill>
              </a:rPr>
              <a:t>O</a:t>
            </a:r>
            <a:r>
              <a:rPr lang="en-US" i="1" dirty="0" smtClean="0">
                <a:solidFill>
                  <a:schemeClr val="tx2">
                    <a:lumMod val="50000"/>
                    <a:lumOff val="50000"/>
                  </a:schemeClr>
                </a:solidFill>
              </a:rPr>
              <a:t>rganization risk profile </a:t>
            </a:r>
            <a:r>
              <a:rPr lang="en-US" i="1" dirty="0">
                <a:solidFill>
                  <a:schemeClr val="tx2">
                    <a:lumMod val="50000"/>
                    <a:lumOff val="50000"/>
                  </a:schemeClr>
                </a:solidFill>
              </a:rPr>
              <a:t>assessment </a:t>
            </a:r>
            <a:r>
              <a:rPr lang="en-US" i="1" dirty="0" smtClean="0">
                <a:solidFill>
                  <a:schemeClr val="tx2">
                    <a:lumMod val="50000"/>
                    <a:lumOff val="50000"/>
                  </a:schemeClr>
                </a:solidFill>
              </a:rPr>
              <a:t> </a:t>
            </a:r>
            <a:r>
              <a:rPr lang="en-US" sz="2200" dirty="0" smtClean="0">
                <a:solidFill>
                  <a:srgbClr val="00B050"/>
                </a:solidFill>
              </a:rPr>
              <a:t>(</a:t>
            </a:r>
            <a:r>
              <a:rPr lang="en-US" sz="2200" dirty="0">
                <a:solidFill>
                  <a:srgbClr val="00B050"/>
                </a:solidFill>
              </a:rPr>
              <a:t>new)</a:t>
            </a:r>
            <a:r>
              <a:rPr lang="en-US" sz="2200" i="1" dirty="0" smtClean="0">
                <a:solidFill>
                  <a:srgbClr val="00B050"/>
                </a:solidFill>
              </a:rPr>
              <a:t> </a:t>
            </a:r>
            <a:r>
              <a:rPr lang="en-US" sz="1300" dirty="0" smtClean="0">
                <a:hlinkClick r:id="rId5" action="ppaction://hlinkfile"/>
              </a:rPr>
              <a:t>[C1A3] </a:t>
            </a:r>
            <a:endParaRPr lang="en-US" sz="1300" dirty="0" smtClean="0"/>
          </a:p>
          <a:p>
            <a:pPr>
              <a:buClrTx/>
              <a:buFont typeface="Wingdings" pitchFamily="2" charset="2"/>
              <a:buChar char="ü"/>
            </a:pPr>
            <a:endParaRPr lang="en-US" sz="1400" dirty="0" smtClean="0"/>
          </a:p>
          <a:p>
            <a:pPr marL="0" indent="0">
              <a:buNone/>
            </a:pPr>
            <a:endParaRPr lang="en-CA" dirty="0" smtClean="0"/>
          </a:p>
          <a:p>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a:hlinkClick r:id="rId6"/>
          </p:cNvPr>
          <p:cNvGraphicFramePr>
            <a:graphicFrameLocks noChangeAspect="1"/>
          </p:cNvGraphicFramePr>
          <p:nvPr>
            <p:extLst>
              <p:ext uri="{D42A27DB-BD31-4B8C-83A1-F6EECF244321}">
                <p14:modId xmlns:p14="http://schemas.microsoft.com/office/powerpoint/2010/main" val="2411120229"/>
              </p:ext>
            </p:extLst>
          </p:nvPr>
        </p:nvGraphicFramePr>
        <p:xfrm>
          <a:off x="6876256" y="4365104"/>
          <a:ext cx="914400" cy="806450"/>
        </p:xfrm>
        <a:graphic>
          <a:graphicData uri="http://schemas.openxmlformats.org/presentationml/2006/ole">
            <mc:AlternateContent xmlns:mc="http://schemas.openxmlformats.org/markup-compatibility/2006">
              <mc:Choice xmlns:v="urn:schemas-microsoft-com:vml" Requires="v">
                <p:oleObj spid="_x0000_s3000" name="Worksheet" showAsIcon="1" r:id="rId7" imgW="914400" imgH="806400" progId="Excel.Sheet.12">
                  <p:embed/>
                </p:oleObj>
              </mc:Choice>
              <mc:Fallback>
                <p:oleObj name="Worksheet" showAsIcon="1" r:id="rId7" imgW="914400" imgH="806400" progId="Excel.Sheet.12">
                  <p:embed/>
                  <p:pic>
                    <p:nvPicPr>
                      <p:cNvPr id="0" name=""/>
                      <p:cNvPicPr/>
                      <p:nvPr/>
                    </p:nvPicPr>
                    <p:blipFill>
                      <a:blip r:embed="rId8"/>
                      <a:stretch>
                        <a:fillRect/>
                      </a:stretch>
                    </p:blipFill>
                    <p:spPr>
                      <a:xfrm>
                        <a:off x="6876256" y="4365104"/>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05834872"/>
              </p:ext>
            </p:extLst>
          </p:nvPr>
        </p:nvGraphicFramePr>
        <p:xfrm>
          <a:off x="6876256" y="1916832"/>
          <a:ext cx="914400" cy="806450"/>
        </p:xfrm>
        <a:graphic>
          <a:graphicData uri="http://schemas.openxmlformats.org/presentationml/2006/ole">
            <mc:AlternateContent xmlns:mc="http://schemas.openxmlformats.org/markup-compatibility/2006">
              <mc:Choice xmlns:v="urn:schemas-microsoft-com:vml" Requires="v">
                <p:oleObj spid="_x0000_s3001" name="Document" showAsIcon="1" r:id="rId9" imgW="914400" imgH="806400" progId="Word.Document.12">
                  <p:embed/>
                </p:oleObj>
              </mc:Choice>
              <mc:Fallback>
                <p:oleObj name="Document" showAsIcon="1" r:id="rId9" imgW="914400" imgH="806400" progId="Word.Document.12">
                  <p:embed/>
                  <p:pic>
                    <p:nvPicPr>
                      <p:cNvPr id="0" name=""/>
                      <p:cNvPicPr/>
                      <p:nvPr/>
                    </p:nvPicPr>
                    <p:blipFill>
                      <a:blip r:embed="rId10"/>
                      <a:stretch>
                        <a:fillRect/>
                      </a:stretch>
                    </p:blipFill>
                    <p:spPr>
                      <a:xfrm>
                        <a:off x="6876256" y="19168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812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GB" sz="3200" dirty="0"/>
              <a:t>Chapter </a:t>
            </a:r>
            <a:r>
              <a:rPr lang="en-GB" sz="3200" b="1" dirty="0"/>
              <a:t>1</a:t>
            </a:r>
            <a:r>
              <a:rPr lang="en-GB" sz="3200" dirty="0"/>
              <a:t> Highlights: </a:t>
            </a:r>
            <a:r>
              <a:rPr lang="en-GB" sz="2000" dirty="0" smtClean="0"/>
              <a:t>(5 of 5)</a:t>
            </a:r>
            <a:r>
              <a:rPr lang="en-GB" sz="3200" dirty="0"/>
              <a:t/>
            </a:r>
            <a:br>
              <a:rPr lang="en-GB" sz="3200" dirty="0"/>
            </a:br>
            <a:r>
              <a:rPr lang="en-GB" sz="3200" b="1" i="1" dirty="0"/>
              <a:t>Safety Management Fundamentals </a:t>
            </a:r>
            <a:endParaRPr lang="en-CA" sz="3200" b="1" dirty="0"/>
          </a:p>
        </p:txBody>
      </p:sp>
      <p:sp>
        <p:nvSpPr>
          <p:cNvPr id="4" name="Content Placeholder 3"/>
          <p:cNvSpPr>
            <a:spLocks noGrp="1"/>
          </p:cNvSpPr>
          <p:nvPr>
            <p:ph idx="1"/>
          </p:nvPr>
        </p:nvSpPr>
        <p:spPr/>
        <p:txBody>
          <a:bodyPr>
            <a:normAutofit/>
          </a:bodyPr>
          <a:lstStyle/>
          <a:p>
            <a:pPr marL="514350" lvl="0" indent="-514350">
              <a:buClrTx/>
              <a:buFont typeface="+mj-lt"/>
              <a:buAutoNum type="arabicPeriod" startAt="3"/>
            </a:pPr>
            <a:r>
              <a:rPr lang="en-US" sz="2600" dirty="0">
                <a:solidFill>
                  <a:srgbClr val="000000"/>
                </a:solidFill>
              </a:rPr>
              <a:t>Hazards </a:t>
            </a:r>
            <a:r>
              <a:rPr lang="en-US" sz="2000" dirty="0" smtClean="0">
                <a:solidFill>
                  <a:srgbClr val="000000"/>
                </a:solidFill>
              </a:rPr>
              <a:t>[2.13]: </a:t>
            </a:r>
            <a:endParaRPr lang="en-US" sz="2000" dirty="0">
              <a:solidFill>
                <a:srgbClr val="000000"/>
              </a:solidFill>
            </a:endParaRPr>
          </a:p>
          <a:p>
            <a:pPr lvl="0">
              <a:buClrTx/>
              <a:buFont typeface="Wingdings" pitchFamily="2" charset="2"/>
              <a:buChar char="ü"/>
            </a:pPr>
            <a:r>
              <a:rPr lang="en-US" sz="2800" i="1" dirty="0">
                <a:solidFill>
                  <a:srgbClr val="00153E">
                    <a:lumMod val="50000"/>
                    <a:lumOff val="50000"/>
                  </a:srgbClr>
                </a:solidFill>
              </a:rPr>
              <a:t>H</a:t>
            </a:r>
            <a:r>
              <a:rPr lang="en-US" sz="2800" i="1" dirty="0" smtClean="0">
                <a:solidFill>
                  <a:srgbClr val="00153E">
                    <a:lumMod val="50000"/>
                    <a:lumOff val="50000"/>
                  </a:srgbClr>
                </a:solidFill>
              </a:rPr>
              <a:t>azards </a:t>
            </a:r>
            <a:r>
              <a:rPr lang="en-US" sz="2800" i="1" dirty="0">
                <a:solidFill>
                  <a:srgbClr val="00153E">
                    <a:lumMod val="50000"/>
                    <a:lumOff val="50000"/>
                  </a:srgbClr>
                </a:solidFill>
              </a:rPr>
              <a:t>prioritization procedure</a:t>
            </a:r>
            <a:r>
              <a:rPr lang="en-US" sz="2800" dirty="0">
                <a:solidFill>
                  <a:srgbClr val="00153E">
                    <a:lumMod val="50000"/>
                    <a:lumOff val="50000"/>
                  </a:srgbClr>
                </a:solidFill>
              </a:rPr>
              <a:t> </a:t>
            </a:r>
            <a:r>
              <a:rPr lang="en-US" sz="2000" dirty="0">
                <a:solidFill>
                  <a:srgbClr val="00B050"/>
                </a:solidFill>
              </a:rPr>
              <a:t>(new)</a:t>
            </a:r>
            <a:r>
              <a:rPr lang="en-US" sz="2000" i="1" dirty="0">
                <a:solidFill>
                  <a:srgbClr val="00B050"/>
                </a:solidFill>
              </a:rPr>
              <a:t> </a:t>
            </a:r>
            <a:r>
              <a:rPr lang="en-US" sz="1200" dirty="0">
                <a:solidFill>
                  <a:srgbClr val="00153E">
                    <a:lumMod val="50000"/>
                    <a:lumOff val="50000"/>
                  </a:srgbClr>
                </a:solidFill>
                <a:hlinkClick r:id="rId4" action="ppaction://hlinkfile"/>
              </a:rPr>
              <a:t>[C1A1</a:t>
            </a:r>
            <a:r>
              <a:rPr lang="en-US" sz="1200" dirty="0">
                <a:solidFill>
                  <a:srgbClr val="00153E">
                    <a:lumMod val="50000"/>
                    <a:lumOff val="50000"/>
                  </a:srgbClr>
                </a:solidFill>
              </a:rPr>
              <a:t>]</a:t>
            </a:r>
            <a:r>
              <a:rPr lang="en-US" sz="1200" dirty="0">
                <a:solidFill>
                  <a:srgbClr val="00153E">
                    <a:lumMod val="50000"/>
                    <a:lumOff val="50000"/>
                  </a:srgbClr>
                </a:solidFill>
                <a:hlinkClick r:id="rId5" action="ppaction://hlinkfile"/>
              </a:rPr>
              <a:t> </a:t>
            </a:r>
            <a:r>
              <a:rPr lang="en-US" sz="1200" dirty="0" smtClean="0">
                <a:solidFill>
                  <a:srgbClr val="00153E">
                    <a:lumMod val="50000"/>
                    <a:lumOff val="50000"/>
                  </a:srgbClr>
                </a:solidFill>
              </a:rPr>
              <a:t> </a:t>
            </a:r>
            <a:endParaRPr lang="en-US" sz="1200" dirty="0">
              <a:solidFill>
                <a:srgbClr val="00153E">
                  <a:lumMod val="50000"/>
                  <a:lumOff val="50000"/>
                </a:srgbClr>
              </a:solidFill>
            </a:endParaRPr>
          </a:p>
          <a:p>
            <a:pPr lvl="0">
              <a:buClrTx/>
              <a:buFont typeface="Wingdings" pitchFamily="2" charset="2"/>
              <a:buChar char="ü"/>
            </a:pPr>
            <a:r>
              <a:rPr lang="en-US" sz="2800" i="1" dirty="0">
                <a:solidFill>
                  <a:srgbClr val="00153E">
                    <a:lumMod val="50000"/>
                    <a:lumOff val="50000"/>
                  </a:srgbClr>
                </a:solidFill>
              </a:rPr>
              <a:t>D</a:t>
            </a:r>
            <a:r>
              <a:rPr lang="en-US" sz="2800" i="1" dirty="0" smtClean="0">
                <a:solidFill>
                  <a:srgbClr val="00153E">
                    <a:lumMod val="50000"/>
                    <a:lumOff val="50000"/>
                  </a:srgbClr>
                </a:solidFill>
              </a:rPr>
              <a:t>istinguishing </a:t>
            </a:r>
            <a:r>
              <a:rPr lang="en-US" sz="2800" i="1" dirty="0">
                <a:solidFill>
                  <a:srgbClr val="00153E">
                    <a:lumMod val="50000"/>
                    <a:lumOff val="50000"/>
                  </a:srgbClr>
                </a:solidFill>
              </a:rPr>
              <a:t>A</a:t>
            </a:r>
            <a:r>
              <a:rPr lang="en-US" sz="2800" i="1" dirty="0" smtClean="0">
                <a:solidFill>
                  <a:srgbClr val="00153E">
                    <a:lumMod val="50000"/>
                    <a:lumOff val="50000"/>
                  </a:srgbClr>
                </a:solidFill>
              </a:rPr>
              <a:t>viation </a:t>
            </a:r>
            <a:r>
              <a:rPr lang="en-US" sz="2800" i="1" dirty="0">
                <a:solidFill>
                  <a:srgbClr val="00153E">
                    <a:lumMod val="50000"/>
                    <a:lumOff val="50000"/>
                  </a:srgbClr>
                </a:solidFill>
              </a:rPr>
              <a:t>&amp; OSHE hazards </a:t>
            </a:r>
            <a:r>
              <a:rPr lang="en-US" sz="2000" dirty="0">
                <a:solidFill>
                  <a:srgbClr val="1AB39F"/>
                </a:solidFill>
              </a:rPr>
              <a:t>(new) </a:t>
            </a:r>
          </a:p>
          <a:p>
            <a:pPr marL="0" lvl="0" indent="0">
              <a:buClrTx/>
              <a:buNone/>
            </a:pPr>
            <a:endParaRPr lang="en-US" sz="1600" dirty="0">
              <a:solidFill>
                <a:srgbClr val="000000"/>
              </a:solidFill>
            </a:endParaRPr>
          </a:p>
          <a:p>
            <a:pPr marL="514350" lvl="0" indent="-514350">
              <a:buClrTx/>
              <a:buFont typeface="+mj-lt"/>
              <a:buAutoNum type="arabicPeriod" startAt="4"/>
            </a:pPr>
            <a:r>
              <a:rPr lang="en-US" sz="2600" dirty="0" smtClean="0">
                <a:solidFill>
                  <a:srgbClr val="000000"/>
                </a:solidFill>
              </a:rPr>
              <a:t>Safety Risk Management </a:t>
            </a:r>
            <a:r>
              <a:rPr lang="en-US" sz="2600" dirty="0">
                <a:solidFill>
                  <a:srgbClr val="000000"/>
                </a:solidFill>
              </a:rPr>
              <a:t>(SA) </a:t>
            </a:r>
            <a:r>
              <a:rPr lang="en-US" sz="2000" dirty="0" smtClean="0">
                <a:solidFill>
                  <a:srgbClr val="000000"/>
                </a:solidFill>
              </a:rPr>
              <a:t>[2.15</a:t>
            </a:r>
            <a:r>
              <a:rPr lang="en-US" sz="2000" dirty="0">
                <a:solidFill>
                  <a:srgbClr val="000000"/>
                </a:solidFill>
              </a:rPr>
              <a:t>]: </a:t>
            </a:r>
          </a:p>
          <a:p>
            <a:pPr lvl="0">
              <a:buClrTx/>
              <a:buFont typeface="Wingdings" pitchFamily="2" charset="2"/>
              <a:buChar char="ü"/>
            </a:pPr>
            <a:r>
              <a:rPr lang="en-US" sz="2800" i="1" dirty="0" smtClean="0">
                <a:solidFill>
                  <a:srgbClr val="00153E">
                    <a:lumMod val="50000"/>
                    <a:lumOff val="50000"/>
                  </a:srgbClr>
                </a:solidFill>
              </a:rPr>
              <a:t>Basic risk mitigation tool </a:t>
            </a:r>
            <a:r>
              <a:rPr lang="en-US" sz="2000" dirty="0" smtClean="0">
                <a:solidFill>
                  <a:srgbClr val="00B050"/>
                </a:solidFill>
              </a:rPr>
              <a:t>(enhancement</a:t>
            </a:r>
            <a:r>
              <a:rPr lang="en-US" sz="2000" dirty="0">
                <a:solidFill>
                  <a:srgbClr val="00B050"/>
                </a:solidFill>
              </a:rPr>
              <a:t>) </a:t>
            </a:r>
            <a:endParaRPr lang="en-US" sz="1200" dirty="0" smtClean="0">
              <a:solidFill>
                <a:srgbClr val="000000"/>
              </a:solidFill>
            </a:endParaRPr>
          </a:p>
          <a:p>
            <a:pPr marL="0" lvl="0" indent="0">
              <a:buClrTx/>
              <a:buNone/>
            </a:pPr>
            <a:r>
              <a:rPr lang="en-US" sz="1200" dirty="0" smtClean="0">
                <a:solidFill>
                  <a:srgbClr val="000000"/>
                </a:solidFill>
              </a:rPr>
              <a:t>      </a:t>
            </a:r>
            <a:r>
              <a:rPr lang="en-US" sz="1200" dirty="0">
                <a:solidFill>
                  <a:srgbClr val="000000"/>
                </a:solidFill>
              </a:rPr>
              <a:t>	</a:t>
            </a:r>
            <a:endParaRPr lang="en-CA" sz="1200" dirty="0">
              <a:solidFill>
                <a:srgbClr val="000000"/>
              </a:solidFill>
            </a:endParaRPr>
          </a:p>
          <a:p>
            <a:pPr marL="514350" indent="-514350">
              <a:buClrTx/>
              <a:buFont typeface="+mj-lt"/>
              <a:buAutoNum type="arabicPeriod" startAt="5"/>
            </a:pPr>
            <a:r>
              <a:rPr lang="en-US" sz="2600" dirty="0" smtClean="0"/>
              <a:t>Prescriptive &amp; Performance-based Requirements </a:t>
            </a:r>
            <a:r>
              <a:rPr lang="en-US" sz="2000" dirty="0" smtClean="0"/>
              <a:t>[2.16]</a:t>
            </a:r>
          </a:p>
          <a:p>
            <a:pPr>
              <a:buClr>
                <a:schemeClr val="tx2">
                  <a:lumMod val="50000"/>
                  <a:lumOff val="50000"/>
                </a:schemeClr>
              </a:buClr>
              <a:buFont typeface="Wingdings" pitchFamily="2" charset="2"/>
              <a:buChar char="ü"/>
            </a:pPr>
            <a:r>
              <a:rPr lang="en-US" sz="2800" i="1" dirty="0">
                <a:solidFill>
                  <a:schemeClr val="tx2">
                    <a:lumMod val="50000"/>
                    <a:lumOff val="50000"/>
                  </a:schemeClr>
                </a:solidFill>
              </a:rPr>
              <a:t>P</a:t>
            </a:r>
            <a:r>
              <a:rPr lang="en-US" sz="2800" i="1" dirty="0" smtClean="0">
                <a:solidFill>
                  <a:schemeClr val="tx2">
                    <a:lumMod val="50000"/>
                    <a:lumOff val="50000"/>
                  </a:schemeClr>
                </a:solidFill>
              </a:rPr>
              <a:t>erformance-based </a:t>
            </a:r>
            <a:r>
              <a:rPr lang="en-US" sz="2800" i="1" dirty="0">
                <a:solidFill>
                  <a:schemeClr val="tx2">
                    <a:lumMod val="50000"/>
                    <a:lumOff val="50000"/>
                  </a:schemeClr>
                </a:solidFill>
              </a:rPr>
              <a:t>requirements and its </a:t>
            </a:r>
            <a:r>
              <a:rPr lang="en-US" sz="2800" i="1" dirty="0" smtClean="0">
                <a:solidFill>
                  <a:schemeClr val="tx2">
                    <a:lumMod val="50000"/>
                    <a:lumOff val="50000"/>
                  </a:schemeClr>
                </a:solidFill>
              </a:rPr>
              <a:t>oversight</a:t>
            </a:r>
            <a:endParaRPr lang="en-CA" sz="2800" dirty="0">
              <a:solidFill>
                <a:schemeClr val="tx2">
                  <a:lumMod val="50000"/>
                  <a:lumOff val="50000"/>
                </a:schemeClr>
              </a:solidFill>
            </a:endParaRPr>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52394236"/>
              </p:ext>
            </p:extLst>
          </p:nvPr>
        </p:nvGraphicFramePr>
        <p:xfrm>
          <a:off x="7020272" y="1772816"/>
          <a:ext cx="914400" cy="806450"/>
        </p:xfrm>
        <a:graphic>
          <a:graphicData uri="http://schemas.openxmlformats.org/presentationml/2006/ole">
            <mc:AlternateContent xmlns:mc="http://schemas.openxmlformats.org/markup-compatibility/2006">
              <mc:Choice xmlns:v="urn:schemas-microsoft-com:vml" Requires="v">
                <p:oleObj spid="_x0000_s8774" name="Document" showAsIcon="1" r:id="rId6" imgW="914400" imgH="806400" progId="Word.Document.12">
                  <p:embed/>
                </p:oleObj>
              </mc:Choice>
              <mc:Fallback>
                <p:oleObj name="Document" showAsIcon="1" r:id="rId6" imgW="914400" imgH="806400" progId="Word.Document.12">
                  <p:embed/>
                  <p:pic>
                    <p:nvPicPr>
                      <p:cNvPr id="0" name=""/>
                      <p:cNvPicPr/>
                      <p:nvPr/>
                    </p:nvPicPr>
                    <p:blipFill>
                      <a:blip r:embed="rId7"/>
                      <a:stretch>
                        <a:fillRect/>
                      </a:stretch>
                    </p:blipFill>
                    <p:spPr>
                      <a:xfrm>
                        <a:off x="7020272" y="177281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041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1000"/>
                                        <p:tgtEl>
                                          <p:spTgt spid="4">
                                            <p:txEl>
                                              <p:pRg st="8" end="8"/>
                                            </p:txEl>
                                          </p:spTgt>
                                        </p:tgtEl>
                                      </p:cBhvr>
                                    </p:animEffect>
                                    <p:anim calcmode="lin" valueType="num">
                                      <p:cBhvr>
                                        <p:cTn id="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lstStyle/>
          <a:p>
            <a:r>
              <a:rPr lang="en-GB" sz="3200" dirty="0"/>
              <a:t>Chapter </a:t>
            </a:r>
            <a:r>
              <a:rPr lang="en-GB" sz="3200" b="1" dirty="0" smtClean="0"/>
              <a:t>2</a:t>
            </a:r>
            <a:r>
              <a:rPr lang="en-GB" sz="3200" dirty="0" smtClean="0"/>
              <a:t> Highlights</a:t>
            </a:r>
            <a:r>
              <a:rPr lang="en-GB" sz="3200" dirty="0"/>
              <a:t>: </a:t>
            </a:r>
            <a:r>
              <a:rPr lang="en-GB" sz="2000" dirty="0" smtClean="0"/>
              <a:t>(2)</a:t>
            </a:r>
            <a:r>
              <a:rPr lang="en-GB" sz="3200" dirty="0"/>
              <a:t/>
            </a:r>
            <a:br>
              <a:rPr lang="en-GB" sz="3200" dirty="0"/>
            </a:br>
            <a:r>
              <a:rPr lang="en-GB" sz="3200" b="1" i="1" dirty="0"/>
              <a:t>Safety Management </a:t>
            </a:r>
            <a:r>
              <a:rPr lang="en-GB" sz="3200" b="1" i="1" dirty="0" smtClean="0"/>
              <a:t>SARPs </a:t>
            </a:r>
            <a:endParaRPr lang="en-CA" sz="3200" b="1" dirty="0"/>
          </a:p>
        </p:txBody>
      </p:sp>
      <p:sp>
        <p:nvSpPr>
          <p:cNvPr id="4" name="Content Placeholder 3"/>
          <p:cNvSpPr>
            <a:spLocks noGrp="1"/>
          </p:cNvSpPr>
          <p:nvPr>
            <p:ph idx="1"/>
          </p:nvPr>
        </p:nvSpPr>
        <p:spPr/>
        <p:txBody>
          <a:bodyPr/>
          <a:lstStyle/>
          <a:p>
            <a:pPr marL="514350" indent="-514350">
              <a:buClrTx/>
              <a:buFont typeface="+mj-lt"/>
              <a:buAutoNum type="arabicPeriod"/>
            </a:pPr>
            <a:r>
              <a:rPr lang="en-US" sz="2800" dirty="0" smtClean="0"/>
              <a:t>SARPs </a:t>
            </a:r>
            <a:r>
              <a:rPr lang="en-US" sz="2000" dirty="0" smtClean="0"/>
              <a:t>[</a:t>
            </a:r>
            <a:r>
              <a:rPr lang="en-US" sz="2000" dirty="0" err="1" smtClean="0"/>
              <a:t>chpt</a:t>
            </a:r>
            <a:r>
              <a:rPr lang="en-US" sz="2000" dirty="0" smtClean="0"/>
              <a:t> 3]:</a:t>
            </a:r>
          </a:p>
          <a:p>
            <a:pPr>
              <a:buClrTx/>
              <a:buFont typeface="Wingdings" pitchFamily="2" charset="2"/>
              <a:buChar char="ü"/>
            </a:pPr>
            <a:r>
              <a:rPr lang="en-US" sz="3000" i="1" dirty="0" smtClean="0">
                <a:solidFill>
                  <a:schemeClr val="tx2">
                    <a:lumMod val="50000"/>
                    <a:lumOff val="50000"/>
                  </a:schemeClr>
                </a:solidFill>
              </a:rPr>
              <a:t>Consolidation </a:t>
            </a:r>
            <a:r>
              <a:rPr lang="en-US" sz="3000" i="1" dirty="0">
                <a:solidFill>
                  <a:schemeClr val="tx2">
                    <a:lumMod val="50000"/>
                    <a:lumOff val="50000"/>
                  </a:schemeClr>
                </a:solidFill>
              </a:rPr>
              <a:t>and overview of current </a:t>
            </a:r>
            <a:r>
              <a:rPr lang="en-US" sz="3000" i="1" dirty="0" smtClean="0">
                <a:solidFill>
                  <a:schemeClr val="tx2">
                    <a:lumMod val="50000"/>
                    <a:lumOff val="50000"/>
                  </a:schemeClr>
                </a:solidFill>
              </a:rPr>
              <a:t>safety management SARPs </a:t>
            </a:r>
            <a:r>
              <a:rPr lang="en-US" sz="2000" dirty="0" smtClean="0">
                <a:solidFill>
                  <a:srgbClr val="00B050"/>
                </a:solidFill>
              </a:rPr>
              <a:t>(new)</a:t>
            </a:r>
            <a:r>
              <a:rPr lang="en-US" sz="1600" dirty="0" smtClean="0"/>
              <a:t> </a:t>
            </a:r>
          </a:p>
          <a:p>
            <a:pPr>
              <a:buClrTx/>
              <a:buFont typeface="Wingdings" pitchFamily="2" charset="2"/>
              <a:buChar char="ü"/>
            </a:pPr>
            <a:endParaRPr lang="en-US" sz="1600" dirty="0" smtClean="0"/>
          </a:p>
          <a:p>
            <a:pPr marL="514350" indent="-514350">
              <a:buClrTx/>
              <a:buFont typeface="+mj-lt"/>
              <a:buAutoNum type="arabicPeriod" startAt="2"/>
            </a:pPr>
            <a:r>
              <a:rPr lang="en-US" sz="2800" dirty="0" smtClean="0"/>
              <a:t>Annex 19</a:t>
            </a:r>
            <a:r>
              <a:rPr lang="en-US" sz="2000" dirty="0" smtClean="0"/>
              <a:t> [3.4]:</a:t>
            </a:r>
          </a:p>
          <a:p>
            <a:pPr>
              <a:buClrTx/>
              <a:buFont typeface="Wingdings" pitchFamily="2" charset="2"/>
              <a:buChar char="ü"/>
            </a:pPr>
            <a:r>
              <a:rPr lang="en-US" sz="3000" i="1" dirty="0" smtClean="0">
                <a:solidFill>
                  <a:schemeClr val="tx2">
                    <a:lumMod val="50000"/>
                    <a:lumOff val="50000"/>
                  </a:schemeClr>
                </a:solidFill>
              </a:rPr>
              <a:t>Introduction </a:t>
            </a:r>
            <a:r>
              <a:rPr lang="en-US" sz="3000" i="1" dirty="0">
                <a:solidFill>
                  <a:schemeClr val="tx2">
                    <a:lumMod val="50000"/>
                    <a:lumOff val="50000"/>
                  </a:schemeClr>
                </a:solidFill>
              </a:rPr>
              <a:t>to Annex 19 development </a:t>
            </a:r>
            <a:r>
              <a:rPr lang="en-US" sz="3000" i="1" dirty="0" smtClean="0">
                <a:solidFill>
                  <a:schemeClr val="tx2">
                    <a:lumMod val="50000"/>
                    <a:lumOff val="50000"/>
                  </a:schemeClr>
                </a:solidFill>
              </a:rPr>
              <a:t>status </a:t>
            </a:r>
            <a:r>
              <a:rPr lang="en-US" sz="2000" dirty="0" smtClean="0">
                <a:solidFill>
                  <a:srgbClr val="00B050"/>
                </a:solidFill>
              </a:rPr>
              <a:t>(new)</a:t>
            </a:r>
            <a:endParaRPr lang="en-US" sz="2000" dirty="0"/>
          </a:p>
          <a:p>
            <a:pPr marL="0" indent="0">
              <a:buClrTx/>
              <a:buNone/>
            </a:pPr>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12397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anim calcmode="lin" valueType="num">
                                      <p:cBhvr>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r>
              <a:rPr lang="en-GB" sz="3200" dirty="0"/>
              <a:t>Chapter </a:t>
            </a:r>
            <a:r>
              <a:rPr lang="en-GB" sz="3200" b="1" dirty="0" smtClean="0"/>
              <a:t>3</a:t>
            </a:r>
            <a:r>
              <a:rPr lang="en-GB" sz="3200" dirty="0" smtClean="0"/>
              <a:t> Highlights</a:t>
            </a:r>
            <a:r>
              <a:rPr lang="en-GB" sz="3200" dirty="0"/>
              <a:t>: </a:t>
            </a:r>
            <a:r>
              <a:rPr lang="en-GB" sz="2000" dirty="0" smtClean="0"/>
              <a:t>(1 of 6)</a:t>
            </a:r>
            <a:r>
              <a:rPr lang="en-GB" sz="3200" dirty="0"/>
              <a:t/>
            </a:r>
            <a:br>
              <a:rPr lang="en-GB" sz="3200" dirty="0"/>
            </a:br>
            <a:r>
              <a:rPr lang="en-GB" sz="3200" b="1" i="1" dirty="0" smtClean="0"/>
              <a:t>State Safety Programme </a:t>
            </a:r>
            <a:endParaRPr lang="en-CA" sz="3200" b="1" dirty="0"/>
          </a:p>
        </p:txBody>
      </p:sp>
      <p:sp>
        <p:nvSpPr>
          <p:cNvPr id="4" name="Content Placeholder 3"/>
          <p:cNvSpPr>
            <a:spLocks noGrp="1"/>
          </p:cNvSpPr>
          <p:nvPr>
            <p:ph idx="1"/>
          </p:nvPr>
        </p:nvSpPr>
        <p:spPr>
          <a:xfrm>
            <a:off x="457200" y="1600200"/>
            <a:ext cx="8435280" cy="4525963"/>
          </a:xfrm>
        </p:spPr>
        <p:txBody>
          <a:bodyPr>
            <a:normAutofit/>
          </a:bodyPr>
          <a:lstStyle/>
          <a:p>
            <a:pPr marL="514350" indent="-514350">
              <a:buClrTx/>
              <a:buFont typeface="+mj-lt"/>
              <a:buAutoNum type="arabicPeriod"/>
            </a:pPr>
            <a:r>
              <a:rPr lang="en-US" sz="2800" dirty="0"/>
              <a:t>SSP framework </a:t>
            </a:r>
            <a:r>
              <a:rPr lang="en-US" sz="2800" dirty="0" smtClean="0"/>
              <a:t>elements overall guidance improvements:</a:t>
            </a:r>
            <a:endParaRPr lang="en-US" sz="2800" dirty="0"/>
          </a:p>
          <a:p>
            <a:pPr marL="0" indent="0">
              <a:buClrTx/>
              <a:buNone/>
            </a:pPr>
            <a:endParaRPr lang="en-US" sz="1200" dirty="0"/>
          </a:p>
          <a:p>
            <a:pPr marL="0" indent="0">
              <a:buClrTx/>
              <a:buNone/>
            </a:pPr>
            <a:r>
              <a:rPr lang="en-US" sz="2800" dirty="0" smtClean="0"/>
              <a:t>Enforcement Policy (1.4) </a:t>
            </a:r>
            <a:r>
              <a:rPr lang="en-US" sz="2000" dirty="0" smtClean="0"/>
              <a:t>[C4, App 10 &amp; 11]: </a:t>
            </a:r>
          </a:p>
          <a:p>
            <a:pPr>
              <a:buClr>
                <a:schemeClr val="tx2">
                  <a:lumMod val="50000"/>
                  <a:lumOff val="50000"/>
                </a:schemeClr>
              </a:buClr>
              <a:buFont typeface="Wingdings" pitchFamily="2" charset="2"/>
              <a:buChar char="Ø"/>
            </a:pPr>
            <a:r>
              <a:rPr lang="en-US" sz="3000" i="1" dirty="0" smtClean="0">
                <a:solidFill>
                  <a:schemeClr val="tx2">
                    <a:lumMod val="50000"/>
                    <a:lumOff val="50000"/>
                  </a:schemeClr>
                </a:solidFill>
              </a:rPr>
              <a:t>Clarity between </a:t>
            </a:r>
            <a:r>
              <a:rPr lang="en-US" sz="3000" i="1" dirty="0">
                <a:solidFill>
                  <a:schemeClr val="tx2">
                    <a:lumMod val="50000"/>
                    <a:lumOff val="50000"/>
                  </a:schemeClr>
                </a:solidFill>
              </a:rPr>
              <a:t>enforcement policy </a:t>
            </a:r>
            <a:r>
              <a:rPr lang="en-US" sz="3000" i="1" dirty="0" smtClean="0">
                <a:solidFill>
                  <a:schemeClr val="tx2">
                    <a:lumMod val="50000"/>
                    <a:lumOff val="50000"/>
                  </a:schemeClr>
                </a:solidFill>
              </a:rPr>
              <a:t>&amp; enforcement procedures</a:t>
            </a:r>
            <a:r>
              <a:rPr lang="en-US" sz="3000" dirty="0">
                <a:solidFill>
                  <a:schemeClr val="tx2">
                    <a:lumMod val="50000"/>
                    <a:lumOff val="50000"/>
                  </a:schemeClr>
                </a:solidFill>
              </a:rPr>
              <a:t> </a:t>
            </a:r>
            <a:r>
              <a:rPr lang="en-US" sz="2200" dirty="0">
                <a:solidFill>
                  <a:srgbClr val="00B050"/>
                </a:solidFill>
              </a:rPr>
              <a:t>(</a:t>
            </a:r>
            <a:r>
              <a:rPr lang="en-US" sz="2200" dirty="0" smtClean="0">
                <a:solidFill>
                  <a:srgbClr val="00B050"/>
                </a:solidFill>
              </a:rPr>
              <a:t>enhancement) </a:t>
            </a:r>
            <a:endParaRPr lang="en-US" sz="2200" dirty="0" smtClean="0">
              <a:solidFill>
                <a:schemeClr val="tx2">
                  <a:lumMod val="50000"/>
                  <a:lumOff val="50000"/>
                </a:schemeClr>
              </a:solidFill>
            </a:endParaRPr>
          </a:p>
          <a:p>
            <a:pPr>
              <a:buFont typeface="Wingdings" pitchFamily="2" charset="2"/>
              <a:buChar char="ü"/>
            </a:pPr>
            <a:endParaRPr lang="en-US" sz="1700" dirty="0"/>
          </a:p>
          <a:p>
            <a:pPr marL="0" indent="0">
              <a:buClrTx/>
              <a:buNone/>
            </a:pPr>
            <a:r>
              <a:rPr lang="en-US" sz="2800" dirty="0" smtClean="0"/>
              <a:t>Agreement </a:t>
            </a:r>
            <a:r>
              <a:rPr lang="en-US" sz="2800" dirty="0"/>
              <a:t>on service provider safety </a:t>
            </a:r>
            <a:r>
              <a:rPr lang="en-US" sz="2800" dirty="0" smtClean="0"/>
              <a:t>performance (2.2) </a:t>
            </a:r>
            <a:r>
              <a:rPr lang="en-US" sz="2000" dirty="0" smtClean="0"/>
              <a:t> </a:t>
            </a:r>
          </a:p>
          <a:p>
            <a:pPr>
              <a:buClr>
                <a:schemeClr val="tx2">
                  <a:lumMod val="50000"/>
                  <a:lumOff val="50000"/>
                </a:schemeClr>
              </a:buClr>
              <a:buFont typeface="Wingdings" pitchFamily="2" charset="2"/>
              <a:buChar char="Ø"/>
            </a:pPr>
            <a:r>
              <a:rPr lang="en-US" sz="3000" i="1" dirty="0" smtClean="0">
                <a:solidFill>
                  <a:schemeClr val="tx2">
                    <a:lumMod val="50000"/>
                    <a:lumOff val="50000"/>
                  </a:schemeClr>
                </a:solidFill>
              </a:rPr>
              <a:t>Agreement on SPIs </a:t>
            </a:r>
            <a:r>
              <a:rPr lang="en-US" sz="3000" i="1" dirty="0">
                <a:solidFill>
                  <a:schemeClr val="tx2">
                    <a:lumMod val="50000"/>
                    <a:lumOff val="50000"/>
                  </a:schemeClr>
                </a:solidFill>
              </a:rPr>
              <a:t>and associated target </a:t>
            </a:r>
            <a:r>
              <a:rPr lang="en-US" sz="3000" i="1" dirty="0" smtClean="0">
                <a:solidFill>
                  <a:schemeClr val="tx2">
                    <a:lumMod val="50000"/>
                    <a:lumOff val="50000"/>
                  </a:schemeClr>
                </a:solidFill>
              </a:rPr>
              <a:t>&amp; alert settings </a:t>
            </a:r>
            <a:r>
              <a:rPr lang="en-US" sz="2200" dirty="0" smtClean="0">
                <a:solidFill>
                  <a:srgbClr val="00B050"/>
                </a:solidFill>
              </a:rPr>
              <a:t>(enhancement)</a:t>
            </a:r>
            <a:endParaRPr lang="en-US" sz="2200" dirty="0">
              <a:solidFill>
                <a:srgbClr val="00B050"/>
              </a:solidFill>
            </a:endParaRPr>
          </a:p>
          <a:p>
            <a:endParaRPr lang="en-US"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29266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lstStyle/>
          <a:p>
            <a:r>
              <a:rPr lang="en-GB" sz="3200" dirty="0"/>
              <a:t>Chapter </a:t>
            </a:r>
            <a:r>
              <a:rPr lang="en-GB" sz="3200" b="1" dirty="0"/>
              <a:t>3</a:t>
            </a:r>
            <a:r>
              <a:rPr lang="en-GB" sz="3200" dirty="0"/>
              <a:t> </a:t>
            </a:r>
            <a:r>
              <a:rPr lang="en-GB" sz="3200" dirty="0" smtClean="0"/>
              <a:t>Highlights</a:t>
            </a:r>
            <a:r>
              <a:rPr lang="en-GB" sz="3200" dirty="0"/>
              <a:t>: </a:t>
            </a:r>
            <a:r>
              <a:rPr lang="en-GB" sz="2000" dirty="0" smtClean="0"/>
              <a:t>(1 of 6) continued</a:t>
            </a:r>
            <a:r>
              <a:rPr lang="en-GB" sz="3200" dirty="0"/>
              <a:t/>
            </a:r>
            <a:br>
              <a:rPr lang="en-GB" sz="3200" dirty="0"/>
            </a:br>
            <a:r>
              <a:rPr lang="en-GB" sz="3200" b="1" i="1" dirty="0"/>
              <a:t>State Safety Programme </a:t>
            </a:r>
            <a:endParaRPr lang="en-CA" sz="3200" b="1" dirty="0"/>
          </a:p>
        </p:txBody>
      </p:sp>
      <p:sp>
        <p:nvSpPr>
          <p:cNvPr id="4" name="Content Placeholder 3"/>
          <p:cNvSpPr>
            <a:spLocks noGrp="1"/>
          </p:cNvSpPr>
          <p:nvPr>
            <p:ph idx="1"/>
          </p:nvPr>
        </p:nvSpPr>
        <p:spPr/>
        <p:txBody>
          <a:bodyPr>
            <a:normAutofit/>
          </a:bodyPr>
          <a:lstStyle/>
          <a:p>
            <a:pPr marL="0" indent="0">
              <a:buNone/>
            </a:pPr>
            <a:r>
              <a:rPr lang="en-US" sz="2800" dirty="0" smtClean="0"/>
              <a:t>Safety </a:t>
            </a:r>
            <a:r>
              <a:rPr lang="en-US" sz="2800" dirty="0"/>
              <a:t>data collection, analysis and </a:t>
            </a:r>
            <a:r>
              <a:rPr lang="en-US" sz="2800" dirty="0" smtClean="0"/>
              <a:t>exchange (3.2) </a:t>
            </a:r>
          </a:p>
          <a:p>
            <a:pPr marL="0" indent="0">
              <a:buNone/>
            </a:pPr>
            <a:r>
              <a:rPr lang="en-US" sz="2000" dirty="0" smtClean="0"/>
              <a:t>[C4- App 2, 3 &amp; 5]:</a:t>
            </a:r>
          </a:p>
          <a:p>
            <a:pPr>
              <a:buClr>
                <a:schemeClr val="tx2">
                  <a:lumMod val="50000"/>
                  <a:lumOff val="50000"/>
                </a:schemeClr>
              </a:buClr>
              <a:buFont typeface="Wingdings" pitchFamily="2" charset="2"/>
              <a:buChar char="Ø"/>
            </a:pPr>
            <a:r>
              <a:rPr lang="en-US" sz="2800" i="1" dirty="0" smtClean="0">
                <a:solidFill>
                  <a:schemeClr val="tx2">
                    <a:lumMod val="50000"/>
                    <a:lumOff val="50000"/>
                  </a:schemeClr>
                </a:solidFill>
              </a:rPr>
              <a:t>Mandatory </a:t>
            </a:r>
            <a:r>
              <a:rPr lang="en-US" sz="2800" i="1" dirty="0">
                <a:solidFill>
                  <a:schemeClr val="tx2">
                    <a:lumMod val="50000"/>
                    <a:lumOff val="50000"/>
                  </a:schemeClr>
                </a:solidFill>
              </a:rPr>
              <a:t>&amp; voluntary reporting </a:t>
            </a:r>
            <a:r>
              <a:rPr lang="en-US" sz="2800" i="1" dirty="0" smtClean="0">
                <a:solidFill>
                  <a:schemeClr val="tx2">
                    <a:lumMod val="50000"/>
                    <a:lumOff val="50000"/>
                  </a:schemeClr>
                </a:solidFill>
              </a:rPr>
              <a:t>systems</a:t>
            </a:r>
            <a:r>
              <a:rPr lang="en-US" sz="2800" dirty="0">
                <a:solidFill>
                  <a:srgbClr val="00B050"/>
                </a:solidFill>
              </a:rPr>
              <a:t> </a:t>
            </a:r>
            <a:r>
              <a:rPr lang="en-US" sz="2000" dirty="0">
                <a:solidFill>
                  <a:srgbClr val="00B050"/>
                </a:solidFill>
              </a:rPr>
              <a:t>(new)</a:t>
            </a:r>
            <a:r>
              <a:rPr lang="en-US" sz="2000" i="1" dirty="0" smtClean="0">
                <a:solidFill>
                  <a:schemeClr val="tx2">
                    <a:lumMod val="50000"/>
                    <a:lumOff val="50000"/>
                  </a:schemeClr>
                </a:solidFill>
              </a:rPr>
              <a:t>; </a:t>
            </a:r>
          </a:p>
          <a:p>
            <a:pPr>
              <a:buClr>
                <a:schemeClr val="tx2">
                  <a:lumMod val="50000"/>
                  <a:lumOff val="50000"/>
                </a:schemeClr>
              </a:buClr>
              <a:buFont typeface="Wingdings" pitchFamily="2" charset="2"/>
              <a:buChar char="Ø"/>
            </a:pPr>
            <a:r>
              <a:rPr lang="en-US" sz="2800" i="1" dirty="0" smtClean="0">
                <a:solidFill>
                  <a:schemeClr val="tx2">
                    <a:lumMod val="50000"/>
                    <a:lumOff val="50000"/>
                  </a:schemeClr>
                </a:solidFill>
              </a:rPr>
              <a:t>Safety information protection </a:t>
            </a:r>
            <a:r>
              <a:rPr lang="en-US" sz="2000" dirty="0" smtClean="0">
                <a:solidFill>
                  <a:srgbClr val="00B050"/>
                </a:solidFill>
              </a:rPr>
              <a:t>(enhancement)</a:t>
            </a:r>
            <a:endParaRPr lang="en-US" sz="2000" dirty="0">
              <a:solidFill>
                <a:srgbClr val="00B050"/>
              </a:solidFill>
            </a:endParaRPr>
          </a:p>
          <a:p>
            <a:endParaRPr lang="en-US" sz="1600" dirty="0"/>
          </a:p>
          <a:p>
            <a:pPr marL="0" indent="0">
              <a:buNone/>
            </a:pPr>
            <a:r>
              <a:rPr lang="en-US" sz="2800" dirty="0" smtClean="0"/>
              <a:t>Safety-data </a:t>
            </a:r>
            <a:r>
              <a:rPr lang="en-US" sz="2800" dirty="0"/>
              <a:t>driven targeting of oversight </a:t>
            </a:r>
            <a:r>
              <a:rPr lang="en-US" sz="2800" dirty="0" smtClean="0"/>
              <a:t>on </a:t>
            </a:r>
            <a:r>
              <a:rPr lang="en-US" sz="2800" dirty="0"/>
              <a:t>areas of greater concern or </a:t>
            </a:r>
            <a:r>
              <a:rPr lang="en-US" sz="2800" dirty="0" smtClean="0"/>
              <a:t>need (3.3) </a:t>
            </a:r>
            <a:r>
              <a:rPr lang="en-US" sz="2000" dirty="0" smtClean="0"/>
              <a:t>[C4- Fig 4-1]:</a:t>
            </a:r>
          </a:p>
          <a:p>
            <a:pPr>
              <a:buClr>
                <a:schemeClr val="tx2">
                  <a:lumMod val="50000"/>
                  <a:lumOff val="50000"/>
                </a:schemeClr>
              </a:buClr>
              <a:buFont typeface="Wingdings" pitchFamily="2" charset="2"/>
              <a:buChar char="Ø"/>
            </a:pPr>
            <a:r>
              <a:rPr lang="en-US" sz="2800" i="1" dirty="0" smtClean="0">
                <a:solidFill>
                  <a:schemeClr val="tx2">
                    <a:lumMod val="50000"/>
                    <a:lumOff val="50000"/>
                  </a:schemeClr>
                </a:solidFill>
              </a:rPr>
              <a:t>Safety </a:t>
            </a:r>
            <a:r>
              <a:rPr lang="en-US" sz="2800" i="1" dirty="0">
                <a:solidFill>
                  <a:schemeClr val="tx2">
                    <a:lumMod val="50000"/>
                    <a:lumOff val="50000"/>
                  </a:schemeClr>
                </a:solidFill>
              </a:rPr>
              <a:t>data and risk based surveillance </a:t>
            </a:r>
            <a:r>
              <a:rPr lang="en-US" sz="2800" i="1" dirty="0" smtClean="0">
                <a:solidFill>
                  <a:schemeClr val="tx2">
                    <a:lumMod val="50000"/>
                    <a:lumOff val="50000"/>
                  </a:schemeClr>
                </a:solidFill>
              </a:rPr>
              <a:t>process </a:t>
            </a:r>
            <a:r>
              <a:rPr lang="en-US" sz="2000" dirty="0">
                <a:solidFill>
                  <a:srgbClr val="00B050"/>
                </a:solidFill>
              </a:rPr>
              <a:t>(enhancement</a:t>
            </a:r>
            <a:r>
              <a:rPr lang="en-US" sz="2000" dirty="0" smtClean="0">
                <a:solidFill>
                  <a:srgbClr val="00B050"/>
                </a:solidFill>
              </a:rPr>
              <a:t>)  </a:t>
            </a:r>
            <a:r>
              <a:rPr lang="en-US" sz="2000" dirty="0" smtClean="0">
                <a:solidFill>
                  <a:srgbClr val="00B050"/>
                </a:solidFill>
                <a:hlinkClick r:id="rId4" action="ppaction://hlinkfile"/>
              </a:rPr>
              <a:t>[Fig 4-1]     </a:t>
            </a:r>
            <a:endParaRPr lang="en-US" sz="2000" dirty="0">
              <a:solidFill>
                <a:srgbClr val="00B050"/>
              </a:solidFill>
            </a:endParaRPr>
          </a:p>
          <a:p>
            <a:pPr>
              <a:buClr>
                <a:schemeClr val="tx2">
                  <a:lumMod val="50000"/>
                  <a:lumOff val="50000"/>
                </a:schemeClr>
              </a:buClr>
              <a:buFont typeface="Wingdings" pitchFamily="2" charset="2"/>
              <a:buChar char="ü"/>
            </a:pPr>
            <a:endParaRPr lang="en-CA" sz="2800" i="1" dirty="0">
              <a:solidFill>
                <a:schemeClr val="tx2">
                  <a:lumMod val="50000"/>
                  <a:lumOff val="50000"/>
                </a:schemeClr>
              </a:solidFill>
            </a:endParaRPr>
          </a:p>
          <a:p>
            <a:endParaRPr lang="en-CA"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graphicFrame>
        <p:nvGraphicFramePr>
          <p:cNvPr id="6" name="Object 5">
            <a:hlinkClick r:id="rId5"/>
          </p:cNvPr>
          <p:cNvGraphicFramePr>
            <a:graphicFrameLocks noChangeAspect="1"/>
          </p:cNvGraphicFramePr>
          <p:nvPr>
            <p:extLst>
              <p:ext uri="{D42A27DB-BD31-4B8C-83A1-F6EECF244321}">
                <p14:modId xmlns:p14="http://schemas.microsoft.com/office/powerpoint/2010/main" val="1299021076"/>
              </p:ext>
            </p:extLst>
          </p:nvPr>
        </p:nvGraphicFramePr>
        <p:xfrm>
          <a:off x="5220072" y="5373216"/>
          <a:ext cx="914400" cy="792163"/>
        </p:xfrm>
        <a:graphic>
          <a:graphicData uri="http://schemas.openxmlformats.org/presentationml/2006/ole">
            <mc:AlternateContent xmlns:mc="http://schemas.openxmlformats.org/markup-compatibility/2006">
              <mc:Choice xmlns:v="urn:schemas-microsoft-com:vml" Requires="v">
                <p:oleObj spid="_x0000_s7571" name="Worksheet" showAsIcon="1" r:id="rId6" imgW="914400" imgH="792360" progId="Excel.Sheet.12">
                  <p:link updateAutomatic="1"/>
                </p:oleObj>
              </mc:Choice>
              <mc:Fallback>
                <p:oleObj name="Worksheet" showAsIcon="1" r:id="rId6" imgW="914400" imgH="792360" progId="Excel.Sheet.12">
                  <p:link updateAutomatic="1"/>
                  <p:pic>
                    <p:nvPicPr>
                      <p:cNvPr id="0" name=""/>
                      <p:cNvPicPr/>
                      <p:nvPr/>
                    </p:nvPicPr>
                    <p:blipFill>
                      <a:blip r:embed="rId7"/>
                      <a:stretch>
                        <a:fillRect/>
                      </a:stretch>
                    </p:blipFill>
                    <p:spPr>
                      <a:xfrm>
                        <a:off x="5220072" y="537321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0573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000"/>
                                        <p:tgtEl>
                                          <p:spTgt spid="4">
                                            <p:txEl>
                                              <p:pRg st="6" end="6"/>
                                            </p:txEl>
                                          </p:spTgt>
                                        </p:tgtEl>
                                      </p:cBhvr>
                                    </p:animEffect>
                                    <p:anim calcmode="lin" valueType="num">
                                      <p:cBhvr>
                                        <p:cTn id="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AO ppt template Aug10">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057D86EDF0408437831FC7F24F3B" ma:contentTypeVersion="1" ma:contentTypeDescription="Create a new document." ma:contentTypeScope="" ma:versionID="135b8646fbc64112fbe786ac5bb4e880">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A5BF58-45C7-4DD2-A452-1AD90A98A66D}"/>
</file>

<file path=customXml/itemProps2.xml><?xml version="1.0" encoding="utf-8"?>
<ds:datastoreItem xmlns:ds="http://schemas.openxmlformats.org/officeDocument/2006/customXml" ds:itemID="{4F4306B3-24D3-451E-9C37-449B15CE62BD}"/>
</file>

<file path=customXml/itemProps3.xml><?xml version="1.0" encoding="utf-8"?>
<ds:datastoreItem xmlns:ds="http://schemas.openxmlformats.org/officeDocument/2006/customXml" ds:itemID="{A8F2EDFB-5C62-455D-9F70-68AF06861A49}"/>
</file>

<file path=docProps/app.xml><?xml version="1.0" encoding="utf-8"?>
<Properties xmlns="http://schemas.openxmlformats.org/officeDocument/2006/extended-properties" xmlns:vt="http://schemas.openxmlformats.org/officeDocument/2006/docPropsVTypes">
  <Template>ICAO ppt template Aug10</Template>
  <TotalTime>6780</TotalTime>
  <Words>4755</Words>
  <Application>Microsoft Office PowerPoint</Application>
  <PresentationFormat>On-screen Show (4:3)</PresentationFormat>
  <Paragraphs>363</Paragraphs>
  <Slides>22</Slides>
  <Notes>22</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3</vt:i4>
      </vt:variant>
      <vt:variant>
        <vt:lpstr>Slide Titles</vt:lpstr>
      </vt:variant>
      <vt:variant>
        <vt:i4>22</vt:i4>
      </vt:variant>
    </vt:vector>
  </HeadingPairs>
  <TitlesOfParts>
    <vt:vector size="28" baseType="lpstr">
      <vt:lpstr>ICAO ppt template Aug10</vt:lpstr>
      <vt:lpstr>D:\ICAO Docs\Advanced published SMM 28May12\SMM 3rd Edition Brief docs\SMM Brief Final\Risk based Surveillance_May13_R1 wth freq modifier.xlsx</vt:lpstr>
      <vt:lpstr>\\Icaonet\FileRoot\UsersFiles$\gteo\My Documents\GT Docs Y Drive\GT ICAO Docs Dec12\SMM Revision 2010\Advanced published SMM 28May12\SMM 3rd Edition Brief docs\SMM Brief Final\HIRM_Wsht_R5_May13.xlsx</vt:lpstr>
      <vt:lpstr>Microsoft Word Document</vt:lpstr>
      <vt:lpstr>Microsoft Excel Worksheet</vt:lpstr>
      <vt:lpstr>Microsoft Word 97 - 2003 Document</vt:lpstr>
      <vt:lpstr>SMM 3rd Edition Highlights  (Doc 9859, Final version) </vt:lpstr>
      <vt:lpstr>SMM 3rd Edition Highlights - Agenda</vt:lpstr>
      <vt:lpstr>SMM 3rd Edition - Introduction</vt:lpstr>
      <vt:lpstr>SMM 3rd Edition – Contents overview</vt:lpstr>
      <vt:lpstr>Chapter 1 Highlights: (5) Safety Management Fundamentals </vt:lpstr>
      <vt:lpstr>Chapter 1 Highlights: (5 of 5) Safety Management Fundamentals </vt:lpstr>
      <vt:lpstr>Chapter 2 Highlights: (2) Safety Management SARPs </vt:lpstr>
      <vt:lpstr>Chapter 3 Highlights: (1 of 6) State Safety Programme </vt:lpstr>
      <vt:lpstr>Chapter 3 Highlights: (1 of 6) continued State Safety Programme </vt:lpstr>
      <vt:lpstr>Chapter 3 Highlights:  (2 of 6) State Safety Programme </vt:lpstr>
      <vt:lpstr>Chapter 3 Highlights: (3 of 6) State Safety Programme </vt:lpstr>
      <vt:lpstr>Chapter 3 Highlights: (4 of 6) State Safety Programme </vt:lpstr>
      <vt:lpstr>Chapter 3 Highlights: (4 of 6) State Safety Programme </vt:lpstr>
      <vt:lpstr>Chapter 3 Highlights: (6 of 6) State Safety Programme </vt:lpstr>
      <vt:lpstr>Chapter 4 Highlights: (4) Safety Management System </vt:lpstr>
      <vt:lpstr>Chapter 4 Highlights: (4) Safety Management System </vt:lpstr>
      <vt:lpstr>Chapter 4 Highlights: (4) Safety Management System </vt:lpstr>
      <vt:lpstr>Chapter 4 Highlights: (4) Safety Management System </vt:lpstr>
      <vt:lpstr>SMM 3rd Edition Highlights - Summary</vt:lpstr>
      <vt:lpstr>SMM 3rd Edition Highlights - Summary</vt:lpstr>
      <vt:lpstr>SMM 3rd Edition Highlights - Summary</vt:lpstr>
      <vt:lpstr>SMM 3rd Edition </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SMM 3rd Edition (Doc 9859) Highlights</dc:title>
  <dc:creator>Teo, Gim Thong</dc:creator>
  <cp:lastModifiedBy>Chouha, Fabiola</cp:lastModifiedBy>
  <cp:revision>520</cp:revision>
  <cp:lastPrinted>2013-06-05T18:34:05Z</cp:lastPrinted>
  <dcterms:created xsi:type="dcterms:W3CDTF">2012-10-23T18:56:03Z</dcterms:created>
  <dcterms:modified xsi:type="dcterms:W3CDTF">2013-06-06T17:29:07Z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0x0101007E87057D86EDF0408437831FC7F24F3B</vt:lpwstr>
  </property>
</Properties>
</file>